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3"/>
  </p:notesMasterIdLst>
  <p:handoutMasterIdLst>
    <p:handoutMasterId r:id="rId44"/>
  </p:handoutMasterIdLst>
  <p:sldIdLst>
    <p:sldId id="270" r:id="rId3"/>
    <p:sldId id="990" r:id="rId4"/>
    <p:sldId id="326" r:id="rId5"/>
    <p:sldId id="992" r:id="rId6"/>
    <p:sldId id="1041" r:id="rId7"/>
    <p:sldId id="1110" r:id="rId8"/>
    <p:sldId id="1044" r:id="rId9"/>
    <p:sldId id="1045" r:id="rId10"/>
    <p:sldId id="1111" r:id="rId11"/>
    <p:sldId id="1112" r:id="rId12"/>
    <p:sldId id="1113" r:id="rId13"/>
    <p:sldId id="1114" r:id="rId14"/>
    <p:sldId id="1115" r:id="rId15"/>
    <p:sldId id="1116" r:id="rId16"/>
    <p:sldId id="1117" r:id="rId17"/>
    <p:sldId id="1118" r:id="rId18"/>
    <p:sldId id="1119" r:id="rId19"/>
    <p:sldId id="1126" r:id="rId20"/>
    <p:sldId id="1047" r:id="rId21"/>
    <p:sldId id="1120" r:id="rId22"/>
    <p:sldId id="1049" r:id="rId23"/>
    <p:sldId id="1121" r:id="rId24"/>
    <p:sldId id="1051" r:id="rId25"/>
    <p:sldId id="1052" r:id="rId26"/>
    <p:sldId id="1053" r:id="rId27"/>
    <p:sldId id="1054" r:id="rId28"/>
    <p:sldId id="1055" r:id="rId29"/>
    <p:sldId id="1122" r:id="rId30"/>
    <p:sldId id="1057" r:id="rId31"/>
    <p:sldId id="1059" r:id="rId32"/>
    <p:sldId id="1060" r:id="rId33"/>
    <p:sldId id="1123" r:id="rId34"/>
    <p:sldId id="1124" r:id="rId35"/>
    <p:sldId id="1125" r:id="rId36"/>
    <p:sldId id="1061" r:id="rId37"/>
    <p:sldId id="1062" r:id="rId38"/>
    <p:sldId id="1064" r:id="rId39"/>
    <p:sldId id="725" r:id="rId40"/>
    <p:sldId id="538" r:id="rId41"/>
    <p:sldId id="377" r:id="rId42"/>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p:restoredTop sz="94254"/>
  </p:normalViewPr>
  <p:slideViewPr>
    <p:cSldViewPr showGuides="1">
      <p:cViewPr varScale="1">
        <p:scale>
          <a:sx n="70" d="100"/>
          <a:sy n="70" d="100"/>
        </p:scale>
        <p:origin x="438" y="102"/>
      </p:cViewPr>
      <p:guideLst>
        <p:guide orient="horz" pos="2160"/>
        <p:guide pos="2806"/>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9 September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174932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9 September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2017346834"/>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9 September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57400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12</a:t>
            </a:fld>
            <a:endParaRPr lang="en-US" sz="1200" b="0" dirty="0">
              <a:latin typeface="Times New Roman" panose="02020603050405020304" charset="0"/>
            </a:endParaRPr>
          </a:p>
        </p:txBody>
      </p:sp>
      <p:sp>
        <p:nvSpPr>
          <p:cNvPr id="52227" name="Rectangle 2"/>
          <p:cNvSpPr>
            <a:spLocks noGrp="1" noRot="1" noChangeAspect="1" noTextEdit="1"/>
          </p:cNvSpPr>
          <p:nvPr>
            <p:ph type="sldImg"/>
          </p:nvPr>
        </p:nvSpPr>
        <p:spPr/>
      </p:sp>
      <p:sp>
        <p:nvSpPr>
          <p:cNvPr id="52228"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83060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13</a:t>
            </a:fld>
            <a:endParaRPr lang="en-US" sz="1200" b="0" dirty="0">
              <a:latin typeface="Times New Roman" panose="02020603050405020304" charset="0"/>
            </a:endParaRPr>
          </a:p>
        </p:txBody>
      </p:sp>
      <p:sp>
        <p:nvSpPr>
          <p:cNvPr id="53251" name="Rectangle 2"/>
          <p:cNvSpPr>
            <a:spLocks noGrp="1" noRot="1" noChangeAspect="1" noTextEdit="1"/>
          </p:cNvSpPr>
          <p:nvPr>
            <p:ph type="sldImg"/>
          </p:nvPr>
        </p:nvSpPr>
        <p:spPr/>
      </p:sp>
      <p:sp>
        <p:nvSpPr>
          <p:cNvPr id="53252"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731024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14</a:t>
            </a:fld>
            <a:endParaRPr lang="en-US" sz="1200" b="0" dirty="0">
              <a:latin typeface="Times New Roman" panose="02020603050405020304" charset="0"/>
            </a:endParaRPr>
          </a:p>
        </p:txBody>
      </p:sp>
      <p:sp>
        <p:nvSpPr>
          <p:cNvPr id="54275" name="Rectangle 2"/>
          <p:cNvSpPr>
            <a:spLocks noGrp="1" noRot="1" noChangeAspect="1" noTextEdit="1"/>
          </p:cNvSpPr>
          <p:nvPr>
            <p:ph type="sldImg"/>
          </p:nvPr>
        </p:nvSpPr>
        <p:spPr/>
      </p:sp>
      <p:sp>
        <p:nvSpPr>
          <p:cNvPr id="54276"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97482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15</a:t>
            </a:fld>
            <a:endParaRPr lang="en-US" sz="1200" b="0" dirty="0">
              <a:latin typeface="Times New Roman" panose="02020603050405020304" charset="0"/>
            </a:endParaRP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296878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16</a:t>
            </a:fld>
            <a:endParaRPr lang="en-US" sz="1200" b="0" dirty="0">
              <a:latin typeface="Times New Roman" panose="02020603050405020304" charset="0"/>
            </a:endParaRPr>
          </a:p>
        </p:txBody>
      </p:sp>
      <p:sp>
        <p:nvSpPr>
          <p:cNvPr id="56323" name="Rectangle 2"/>
          <p:cNvSpPr>
            <a:spLocks noGrp="1" noRot="1" noChangeAspect="1" noTextEdit="1"/>
          </p:cNvSpPr>
          <p:nvPr>
            <p:ph type="sldImg"/>
          </p:nvPr>
        </p:nvSpPr>
        <p:spPr/>
      </p:sp>
      <p:sp>
        <p:nvSpPr>
          <p:cNvPr id="56324"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28140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17</a:t>
            </a:fld>
            <a:endParaRPr lang="en-US" sz="1200" b="0" dirty="0">
              <a:latin typeface="Times New Roman" panose="02020603050405020304" charset="0"/>
            </a:endParaRPr>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80602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7043" name="Rectangle 2"/>
          <p:cNvSpPr>
            <a:spLocks noGrp="1" noRot="1" noChangeAspect="1" noTextEdit="1"/>
          </p:cNvSpPr>
          <p:nvPr>
            <p:ph type="sldImg"/>
          </p:nvPr>
        </p:nvSpPr>
        <p:spPr/>
      </p:sp>
      <p:sp>
        <p:nvSpPr>
          <p:cNvPr id="8704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0897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9091" name="Rectangle 2"/>
          <p:cNvSpPr>
            <a:spLocks noGrp="1" noRot="1" noChangeAspect="1" noTextEdit="1"/>
          </p:cNvSpPr>
          <p:nvPr>
            <p:ph type="sldImg"/>
          </p:nvPr>
        </p:nvSpPr>
        <p:spPr/>
      </p:sp>
      <p:sp>
        <p:nvSpPr>
          <p:cNvPr id="8909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205752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91139" name="Rectangle 2"/>
          <p:cNvSpPr>
            <a:spLocks noGrp="1" noRot="1" noChangeAspect="1" noTextEdit="1"/>
          </p:cNvSpPr>
          <p:nvPr>
            <p:ph type="sldImg"/>
          </p:nvPr>
        </p:nvSpPr>
        <p:spPr/>
      </p:sp>
      <p:sp>
        <p:nvSpPr>
          <p:cNvPr id="9114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212912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92163" name="Rectangle 2"/>
          <p:cNvSpPr>
            <a:spLocks noGrp="1" noRot="1" noChangeAspect="1" noTextEdit="1"/>
          </p:cNvSpPr>
          <p:nvPr>
            <p:ph type="sldImg"/>
          </p:nvPr>
        </p:nvSpPr>
        <p:spPr/>
      </p:sp>
      <p:sp>
        <p:nvSpPr>
          <p:cNvPr id="9216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91305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07319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25</a:t>
            </a:fld>
            <a:endParaRPr lang="en-US" altLang="en-US" dirty="0">
              <a:solidFill>
                <a:srgbClr val="000000"/>
              </a:solidFill>
              <a:ea typeface="Arial" panose="020B0604020202020204" pitchFamily="34" charset="0"/>
              <a:cs typeface="Arial" panose="020B0604020202020204" pitchFamily="34" charset="0"/>
            </a:endParaRPr>
          </a:p>
        </p:txBody>
      </p:sp>
      <p:sp>
        <p:nvSpPr>
          <p:cNvPr id="93187" name="Rectangle 2"/>
          <p:cNvSpPr>
            <a:spLocks noGrp="1" noRot="1" noChangeAspect="1" noTextEdit="1"/>
          </p:cNvSpPr>
          <p:nvPr>
            <p:ph type="sldImg"/>
          </p:nvPr>
        </p:nvSpPr>
        <p:spPr/>
      </p:sp>
      <p:sp>
        <p:nvSpPr>
          <p:cNvPr id="93188"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142263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26</a:t>
            </a:fld>
            <a:endParaRPr lang="en-US" altLang="en-US" dirty="0">
              <a:solidFill>
                <a:srgbClr val="000000"/>
              </a:solidFill>
              <a:ea typeface="Arial" panose="020B0604020202020204" pitchFamily="34" charset="0"/>
              <a:cs typeface="Arial" panose="020B0604020202020204" pitchFamily="34" charset="0"/>
            </a:endParaRPr>
          </a:p>
        </p:txBody>
      </p:sp>
      <p:sp>
        <p:nvSpPr>
          <p:cNvPr id="94211" name="Rectangle 2"/>
          <p:cNvSpPr>
            <a:spLocks noGrp="1" noRot="1" noChangeAspect="1" noTextEdit="1"/>
          </p:cNvSpPr>
          <p:nvPr>
            <p:ph type="sldImg"/>
          </p:nvPr>
        </p:nvSpPr>
        <p:spPr/>
      </p:sp>
      <p:sp>
        <p:nvSpPr>
          <p:cNvPr id="94212"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396715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solidFill>
                  <a:srgbClr val="000000"/>
                </a:solidFill>
                <a:cs typeface="Arial" panose="020B0604020202020204" pitchFamily="34" charset="0"/>
              </a:rPr>
              <a:t>27</a:t>
            </a:fld>
            <a:endParaRPr lang="en-US" altLang="en-US" dirty="0">
              <a:solidFill>
                <a:srgbClr val="000000"/>
              </a:solidFill>
              <a:ea typeface="Arial" panose="020B0604020202020204" pitchFamily="34" charset="0"/>
              <a:cs typeface="Arial" panose="020B0604020202020204" pitchFamily="34" charset="0"/>
            </a:endParaRPr>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51367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97283" name="Rectangle 2"/>
          <p:cNvSpPr>
            <a:spLocks noGrp="1" noRot="1" noChangeAspect="1" noTextEdit="1"/>
          </p:cNvSpPr>
          <p:nvPr>
            <p:ph type="sldImg"/>
          </p:nvPr>
        </p:nvSpPr>
        <p:spPr/>
      </p:sp>
      <p:sp>
        <p:nvSpPr>
          <p:cNvPr id="9728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598008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99331" name="Rectangle 2"/>
          <p:cNvSpPr>
            <a:spLocks noGrp="1" noRot="1" noChangeAspect="1" noTextEdit="1"/>
          </p:cNvSpPr>
          <p:nvPr>
            <p:ph type="sldImg"/>
          </p:nvPr>
        </p:nvSpPr>
        <p:spPr/>
      </p:sp>
      <p:sp>
        <p:nvSpPr>
          <p:cNvPr id="9933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323415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cs typeface="Arial" panose="020B0604020202020204" pitchFamily="34" charset="0"/>
              </a:rPr>
              <a:t>31</a:t>
            </a:fld>
            <a:endParaRPr lang="en-US" altLang="en-US" dirty="0">
              <a:ea typeface="Arial" panose="020B0604020202020204" pitchFamily="34" charset="0"/>
              <a:cs typeface="Arial" panose="020B0604020202020204" pitchFamily="34" charset="0"/>
            </a:endParaRPr>
          </a:p>
        </p:txBody>
      </p:sp>
      <p:sp>
        <p:nvSpPr>
          <p:cNvPr id="100355" name="Rectangle 2"/>
          <p:cNvSpPr>
            <a:spLocks noGrp="1" noRot="1" noChangeAspect="1" noTextEdit="1"/>
          </p:cNvSpPr>
          <p:nvPr>
            <p:ph type="sldImg"/>
          </p:nvPr>
        </p:nvSpPr>
        <p:spPr/>
      </p:sp>
      <p:sp>
        <p:nvSpPr>
          <p:cNvPr id="100356"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47394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en-US" dirty="0">
                <a:cs typeface="Arial" panose="020B0604020202020204" pitchFamily="34" charset="0"/>
              </a:rPr>
              <a:t>35</a:t>
            </a:fld>
            <a:endParaRPr lang="en-US" altLang="en-US" dirty="0">
              <a:ea typeface="Arial" panose="020B0604020202020204" pitchFamily="34" charset="0"/>
              <a:cs typeface="Arial" panose="020B0604020202020204" pitchFamily="34" charset="0"/>
            </a:endParaRPr>
          </a:p>
        </p:txBody>
      </p:sp>
      <p:sp>
        <p:nvSpPr>
          <p:cNvPr id="101379" name="Rectangle 2"/>
          <p:cNvSpPr>
            <a:spLocks noGrp="1" noRot="1" noChangeAspect="1" noTextEdit="1"/>
          </p:cNvSpPr>
          <p:nvPr>
            <p:ph type="sldImg"/>
          </p:nvPr>
        </p:nvSpPr>
        <p:spPr/>
      </p:sp>
      <p:sp>
        <p:nvSpPr>
          <p:cNvPr id="101380" name="Rectangle 3"/>
          <p:cNvSpPr>
            <a:spLocks noGrp="1"/>
          </p:cNvSpPr>
          <p:nvPr>
            <p:ph type="body" idx="1"/>
          </p:nvPr>
        </p:nvSpPr>
        <p:spPr/>
        <p:txBody>
          <a:bodyPr wrap="square" lIns="91440" tIns="45720" rIns="91440" bIns="45720" anchor="t"/>
          <a:lstStyle/>
          <a:p>
            <a:pPr lvl="0"/>
            <a:endParaRPr lang="en-US" altLang="en-US" dirty="0"/>
          </a:p>
        </p:txBody>
      </p:sp>
    </p:spTree>
    <p:extLst>
      <p:ext uri="{BB962C8B-B14F-4D97-AF65-F5344CB8AC3E}">
        <p14:creationId xmlns:p14="http://schemas.microsoft.com/office/powerpoint/2010/main" val="1536668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2403" name="Rectangle 2"/>
          <p:cNvSpPr>
            <a:spLocks noGrp="1" noRot="1" noChangeAspect="1" noTextEdit="1"/>
          </p:cNvSpPr>
          <p:nvPr>
            <p:ph type="sldImg"/>
          </p:nvPr>
        </p:nvSpPr>
        <p:spPr/>
      </p:sp>
      <p:sp>
        <p:nvSpPr>
          <p:cNvPr id="102404"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31855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104451" name="Rectangle 2"/>
          <p:cNvSpPr>
            <a:spLocks noGrp="1" noRot="1" noChangeAspect="1" noTextEdit="1"/>
          </p:cNvSpPr>
          <p:nvPr>
            <p:ph type="sldImg"/>
          </p:nvPr>
        </p:nvSpPr>
        <p:spPr/>
      </p:sp>
      <p:sp>
        <p:nvSpPr>
          <p:cNvPr id="10445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4291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341460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0899" name="Rectangle 2"/>
          <p:cNvSpPr>
            <a:spLocks noGrp="1" noRot="1" noChangeAspect="1" noTextEdit="1"/>
          </p:cNvSpPr>
          <p:nvPr>
            <p:ph type="sldImg"/>
          </p:nvPr>
        </p:nvSpPr>
        <p:spPr/>
      </p:sp>
      <p:sp>
        <p:nvSpPr>
          <p:cNvPr id="80900"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28550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3971" name="Rectangle 2"/>
          <p:cNvSpPr>
            <a:spLocks noGrp="1" noRot="1" noChangeAspect="1" noTextEdit="1"/>
          </p:cNvSpPr>
          <p:nvPr>
            <p:ph type="sldImg"/>
          </p:nvPr>
        </p:nvSpPr>
        <p:spPr/>
      </p:sp>
      <p:sp>
        <p:nvSpPr>
          <p:cNvPr id="83972"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959813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spcBef>
                <a:spcPct val="0"/>
              </a:spcBef>
            </a:pPr>
            <a:r>
              <a:rPr lang="en-US" altLang="en-US" dirty="0">
                <a:cs typeface="Arial" panose="020B0604020202020204" pitchFamily="34" charset="0"/>
              </a:rPr>
              <a:t>26.#</a:t>
            </a:r>
            <a:endParaRPr lang="en-US" altLang="en-US" dirty="0">
              <a:ea typeface="Arial" panose="020B0604020202020204" pitchFamily="34" charset="0"/>
            </a:endParaRPr>
          </a:p>
        </p:txBody>
      </p:sp>
      <p:sp>
        <p:nvSpPr>
          <p:cNvPr id="84995" name="Rectangle 2"/>
          <p:cNvSpPr>
            <a:spLocks noGrp="1" noRot="1" noChangeAspect="1" noTextEdit="1"/>
          </p:cNvSpPr>
          <p:nvPr>
            <p:ph type="sldImg"/>
          </p:nvPr>
        </p:nvSpPr>
        <p:spPr/>
      </p:sp>
      <p:sp>
        <p:nvSpPr>
          <p:cNvPr id="84996" name="Rectangle 3"/>
          <p:cNvSpPr>
            <a:spLocks noGrp="1"/>
          </p:cNvSpPr>
          <p:nvPr>
            <p:ph type="body" idx="1"/>
          </p:nvPr>
        </p:nvSpPr>
        <p:spPr/>
        <p:txBody>
          <a:bodyPr wrap="square" lIns="91440" tIns="45720" rIns="91440" bIns="45720" anchor="t"/>
          <a:lstStyle/>
          <a:p>
            <a:pPr lvl="0" eaLnBrk="1" hangingPunct="1"/>
            <a:endParaRPr lang="en-US" altLang="en-US" dirty="0"/>
          </a:p>
        </p:txBody>
      </p:sp>
    </p:spTree>
    <p:extLst>
      <p:ext uri="{BB962C8B-B14F-4D97-AF65-F5344CB8AC3E}">
        <p14:creationId xmlns:p14="http://schemas.microsoft.com/office/powerpoint/2010/main" val="186850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9</a:t>
            </a:fld>
            <a:endParaRPr lang="en-US" sz="1200" b="0" dirty="0">
              <a:latin typeface="Times New Roman" panose="02020603050405020304" charset="0"/>
            </a:endParaRPr>
          </a:p>
        </p:txBody>
      </p:sp>
      <p:sp>
        <p:nvSpPr>
          <p:cNvPr id="45059" name="Rectangle 2"/>
          <p:cNvSpPr>
            <a:spLocks noGrp="1" noRot="1" noChangeAspect="1" noTextEdit="1"/>
          </p:cNvSpPr>
          <p:nvPr>
            <p:ph type="sldImg"/>
          </p:nvPr>
        </p:nvSpPr>
        <p:spPr/>
      </p:sp>
      <p:sp>
        <p:nvSpPr>
          <p:cNvPr id="45060"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237147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10</a:t>
            </a:fld>
            <a:endParaRPr lang="en-US" sz="1200" b="0" dirty="0">
              <a:latin typeface="Times New Roman" panose="02020603050405020304" charset="0"/>
            </a:endParaRPr>
          </a:p>
        </p:txBody>
      </p:sp>
      <p:sp>
        <p:nvSpPr>
          <p:cNvPr id="48131" name="Rectangle 2"/>
          <p:cNvSpPr>
            <a:spLocks noGrp="1" noRot="1" noChangeAspect="1" noTextEdit="1"/>
          </p:cNvSpPr>
          <p:nvPr>
            <p:ph type="sldImg"/>
          </p:nvPr>
        </p:nvSpPr>
        <p:spPr/>
      </p:sp>
      <p:sp>
        <p:nvSpPr>
          <p:cNvPr id="48132"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02913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sz="1200" b="0" dirty="0">
                <a:latin typeface="Times New Roman" panose="02020603050405020304" charset="0"/>
              </a:rPr>
              <a:t>11</a:t>
            </a:fld>
            <a:endParaRPr lang="en-US" sz="1200" b="0" dirty="0">
              <a:latin typeface="Times New Roman" panose="02020603050405020304"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54772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9/9/2020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9/9/2020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155"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40</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110"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audio" Target="../media/audio1.wav"/><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audio" Target="../media/audio1.wav"/><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7.xml"/><Relationship Id="rId16"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2920992" cy="584775"/>
          </a:xfrm>
          <a:prstGeom prst="rect">
            <a:avLst/>
          </a:prstGeom>
          <a:noFill/>
          <a:ln w="9525">
            <a:noFill/>
          </a:ln>
        </p:spPr>
        <p:txBody>
          <a:bodyPr wrap="none" anchor="t">
            <a:spAutoFit/>
          </a:bodyPr>
          <a:lstStyle/>
          <a:p>
            <a:pPr>
              <a:spcBef>
                <a:spcPct val="20000"/>
              </a:spcBef>
              <a:buClr>
                <a:schemeClr val="tx1"/>
              </a:buClr>
              <a:buSzPct val="60000"/>
            </a:pPr>
            <a:r>
              <a:rPr lang="en-US" altLang="en-GB" smtClean="0">
                <a:solidFill>
                  <a:srgbClr val="000099"/>
                </a:solidFill>
                <a:latin typeface="Arial" panose="020B0604020202020204" pitchFamily="34" charset="0"/>
                <a:ea typeface="Arial" panose="020B0604020202020204" pitchFamily="34" charset="0"/>
              </a:rPr>
              <a:t>WWW &amp; HTTP</a:t>
            </a:r>
            <a:endParaRPr lang="en-US" altLang="en-GB" sz="2400" dirty="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a:endParaRPr dirty="0">
              <a:effectLst>
                <a:outerShdw blurRad="38100" dist="38100" dir="2700000">
                  <a:srgbClr val="C0C0C0"/>
                </a:outerShdw>
              </a:effectLst>
              <a:latin typeface="Times New Roman" panose="02020603050405020304" charset="0"/>
            </a:endParaRPr>
          </a:p>
        </p:txBody>
      </p:sp>
      <p:sp>
        <p:nvSpPr>
          <p:cNvPr id="857091" name="Text Box 3"/>
          <p:cNvSpPr txBox="1">
            <a:spLocks noChangeArrowheads="1"/>
          </p:cNvSpPr>
          <p:nvPr/>
        </p:nvSpPr>
        <p:spPr bwMode="auto">
          <a:xfrm>
            <a:off x="228600" y="406400"/>
            <a:ext cx="4013200" cy="583565"/>
          </a:xfrm>
          <a:prstGeom prst="rect">
            <a:avLst/>
          </a:prstGeom>
          <a:noFill/>
          <a:ln w="9525">
            <a:noFill/>
            <a:miter lim="800000"/>
          </a:ln>
          <a:effectLst/>
        </p:spPr>
        <p:txBody>
          <a:bodyPr wrap="none">
            <a:spAutoFit/>
          </a:bodyPr>
          <a:lstStyle/>
          <a:p>
            <a:pPr marR="0" defTabSz="914400">
              <a:buClrTx/>
              <a:buSzTx/>
              <a:buFontTx/>
              <a:defRPr/>
            </a:pPr>
            <a:r>
              <a:rPr kumimoji="0" lang="en-US" kern="1200" cap="none" spc="0" normalizeH="0" baseline="0" noProof="0">
                <a:effectLst>
                  <a:outerShdw blurRad="38100" dist="38100" dir="2700000" algn="tl">
                    <a:srgbClr val="C0C0C0"/>
                  </a:outerShdw>
                </a:effectLst>
                <a:latin typeface="Times" pitchFamily="18" charset="0"/>
                <a:ea typeface="+mn-ea"/>
                <a:cs typeface="+mn-cs"/>
              </a:rPr>
              <a:t>   WEB DOCUMENTS</a:t>
            </a:r>
          </a:p>
        </p:txBody>
      </p:sp>
      <p:sp>
        <p:nvSpPr>
          <p:cNvPr id="10245" name="Text Box 4"/>
          <p:cNvSpPr txBox="1"/>
          <p:nvPr/>
        </p:nvSpPr>
        <p:spPr>
          <a:xfrm>
            <a:off x="8229600" y="6400800"/>
            <a:ext cx="184150" cy="366713"/>
          </a:xfrm>
          <a:prstGeom prst="rect">
            <a:avLst/>
          </a:prstGeom>
          <a:noFill/>
          <a:ln w="9525">
            <a:noFill/>
          </a:ln>
        </p:spPr>
        <p:txBody>
          <a:bodyPr wrap="none">
            <a:spAutoFit/>
          </a:bodyPr>
          <a:lstStyle/>
          <a:p>
            <a:endParaRPr sz="1800" dirty="0">
              <a:latin typeface="Times New Roman" panose="02020603050405020304" charset="0"/>
            </a:endParaRPr>
          </a:p>
        </p:txBody>
      </p:sp>
      <p:sp>
        <p:nvSpPr>
          <p:cNvPr id="857093" name="Rectangle 5"/>
          <p:cNvSpPr>
            <a:spLocks noChangeArrowheads="1"/>
          </p:cNvSpPr>
          <p:nvPr/>
        </p:nvSpPr>
        <p:spPr bwMode="auto">
          <a:xfrm>
            <a:off x="152400" y="1524000"/>
            <a:ext cx="8229600" cy="1800225"/>
          </a:xfrm>
          <a:prstGeom prst="rect">
            <a:avLst/>
          </a:prstGeom>
          <a:noFill/>
          <a:ln w="9525">
            <a:noFill/>
            <a:miter lim="800000"/>
          </a:ln>
          <a:effectLst/>
        </p:spPr>
        <p:txBody>
          <a:bodyPr anchor="ct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en-US" sz="2800"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mn-ea"/>
                <a:cs typeface="+mn-cs"/>
              </a:rPr>
              <a:t>The documents in the WWW can be grouped into three broad categories: </a:t>
            </a:r>
            <a:r>
              <a:rPr kumimoji="0" lang="en-US" sz="2800" b="1" i="1" u="none" strike="noStrike" kern="1200" cap="none" spc="0" normalizeH="0" baseline="0" noProof="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static</a:t>
            </a:r>
            <a:r>
              <a:rPr kumimoji="0" lang="en-US" sz="2800"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mn-ea"/>
                <a:cs typeface="+mn-cs"/>
              </a:rPr>
              <a:t>, </a:t>
            </a:r>
            <a:r>
              <a:rPr kumimoji="0" lang="en-US" sz="2800" b="1" i="1" u="none" strike="noStrike" kern="1200" cap="none" spc="0" normalizeH="0" baseline="0" noProof="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dynamic</a:t>
            </a:r>
            <a:r>
              <a:rPr kumimoji="0" lang="en-US" sz="2800"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mn-ea"/>
                <a:cs typeface="+mn-cs"/>
              </a:rPr>
              <a:t>, and </a:t>
            </a:r>
            <a:r>
              <a:rPr kumimoji="0" lang="en-US" sz="2800" b="1" i="1" u="none" strike="noStrike" kern="1200" cap="none" spc="0" normalizeH="0" baseline="0" noProof="0">
                <a:ln>
                  <a:noFill/>
                </a:ln>
                <a:solidFill>
                  <a:schemeClr val="hlink"/>
                </a:solidFill>
                <a:effectLst>
                  <a:outerShdw blurRad="38100" dist="38100" dir="2700000" algn="tl">
                    <a:srgbClr val="C0C0C0"/>
                  </a:outerShdw>
                </a:effectLst>
                <a:uLnTx/>
                <a:uFillTx/>
                <a:latin typeface="Times New Roman" panose="02020603050405020304" charset="0"/>
                <a:ea typeface="+mn-ea"/>
                <a:cs typeface="+mn-cs"/>
              </a:rPr>
              <a:t>active</a:t>
            </a:r>
            <a:r>
              <a:rPr kumimoji="0" lang="en-US" sz="2800" b="1"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charset="0"/>
                <a:ea typeface="+mn-ea"/>
                <a:cs typeface="+mn-cs"/>
              </a:rPr>
              <a:t>. The category is based on the time at which the contents of the document are determined.</a:t>
            </a:r>
          </a:p>
        </p:txBody>
      </p:sp>
      <p:sp>
        <p:nvSpPr>
          <p:cNvPr id="10247" name="Rectangle 6"/>
          <p:cNvSpPr/>
          <p:nvPr/>
        </p:nvSpPr>
        <p:spPr>
          <a:xfrm>
            <a:off x="781050" y="3694430"/>
            <a:ext cx="6705600" cy="1187450"/>
          </a:xfrm>
          <a:prstGeom prst="rect">
            <a:avLst/>
          </a:prstGeom>
          <a:noFill/>
          <a:ln w="9525">
            <a:noFill/>
          </a:ln>
        </p:spPr>
        <p:txBody>
          <a:bodyPr>
            <a:spAutoFit/>
          </a:bodyPr>
          <a:lstStyle/>
          <a:p>
            <a:pPr>
              <a:buClr>
                <a:schemeClr val="tx1"/>
              </a:buClr>
              <a:buSzPct val="117000"/>
              <a:buFont typeface="Wingdings" panose="05000000000000000000" pitchFamily="2" charset="2"/>
            </a:pPr>
            <a:r>
              <a:rPr sz="2400" dirty="0">
                <a:solidFill>
                  <a:srgbClr val="0033CC"/>
                </a:solidFill>
                <a:latin typeface="Times New Roman" panose="02020603050405020304" charset="0"/>
              </a:rPr>
              <a:t>Static Documents</a:t>
            </a:r>
          </a:p>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Dynamic Documents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Active Documents</a:t>
            </a:r>
            <a:endParaRPr sz="2400" dirty="0">
              <a:solidFill>
                <a:srgbClr val="0033CC"/>
              </a:solidFill>
              <a:latin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11268"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11269" name="Text Box 4"/>
          <p:cNvSpPr txBox="1"/>
          <p:nvPr/>
        </p:nvSpPr>
        <p:spPr>
          <a:xfrm>
            <a:off x="304800" y="762000"/>
            <a:ext cx="1889125" cy="460375"/>
          </a:xfrm>
          <a:prstGeom prst="rect">
            <a:avLst/>
          </a:prstGeom>
          <a:noFill/>
          <a:ln w="9525">
            <a:noFill/>
          </a:ln>
        </p:spPr>
        <p:txBody>
          <a:bodyPr wrap="none">
            <a:spAutoFit/>
          </a:bodyPr>
          <a:lstStyle/>
          <a:p>
            <a:r>
              <a:rPr sz="2400" dirty="0">
                <a:solidFill>
                  <a:schemeClr val="folHlink"/>
                </a:solidFill>
                <a:latin typeface="Times New Roman" panose="02020603050405020304" charset="0"/>
              </a:rPr>
              <a:t> </a:t>
            </a:r>
            <a:r>
              <a:rPr sz="2000" i="1" dirty="0">
                <a:latin typeface="Times New Roman" panose="02020603050405020304" charset="0"/>
              </a:rPr>
              <a:t>Static document</a:t>
            </a:r>
          </a:p>
        </p:txBody>
      </p:sp>
      <p:sp>
        <p:nvSpPr>
          <p:cNvPr id="11270" name="Line 5"/>
          <p:cNvSpPr/>
          <p:nvPr/>
        </p:nvSpPr>
        <p:spPr>
          <a:xfrm>
            <a:off x="190500" y="5734050"/>
            <a:ext cx="8763000" cy="0"/>
          </a:xfrm>
          <a:prstGeom prst="line">
            <a:avLst/>
          </a:prstGeom>
          <a:ln w="76200" cap="flat" cmpd="sng">
            <a:solidFill>
              <a:schemeClr val="hlink"/>
            </a:solidFill>
            <a:prstDash val="solid"/>
            <a:headEnd type="none" w="med" len="med"/>
            <a:tailEnd type="none" w="med" len="med"/>
          </a:ln>
        </p:spPr>
      </p:sp>
      <p:pic>
        <p:nvPicPr>
          <p:cNvPr id="11271" name="Picture 6"/>
          <p:cNvPicPr>
            <a:picLocks noChangeAspect="1"/>
          </p:cNvPicPr>
          <p:nvPr/>
        </p:nvPicPr>
        <p:blipFill>
          <a:blip r:embed="rId3"/>
          <a:stretch>
            <a:fillRect/>
          </a:stretch>
        </p:blipFill>
        <p:spPr>
          <a:xfrm>
            <a:off x="2297113" y="2117725"/>
            <a:ext cx="4332287" cy="28352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14340"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14341" name="Text Box 4"/>
          <p:cNvSpPr txBox="1"/>
          <p:nvPr/>
        </p:nvSpPr>
        <p:spPr>
          <a:xfrm>
            <a:off x="304800" y="762000"/>
            <a:ext cx="3267075" cy="398780"/>
          </a:xfrm>
          <a:prstGeom prst="rect">
            <a:avLst/>
          </a:prstGeom>
          <a:noFill/>
          <a:ln w="9525">
            <a:noFill/>
          </a:ln>
        </p:spPr>
        <p:txBody>
          <a:bodyPr wrap="none">
            <a:spAutoFit/>
          </a:bodyPr>
          <a:lstStyle/>
          <a:p>
            <a:r>
              <a:rPr sz="2000" i="1" dirty="0">
                <a:latin typeface="Times New Roman" panose="02020603050405020304" charset="0"/>
              </a:rPr>
              <a:t>Dynamic document using CGI</a:t>
            </a:r>
          </a:p>
        </p:txBody>
      </p:sp>
      <p:sp>
        <p:nvSpPr>
          <p:cNvPr id="14342" name="Line 5"/>
          <p:cNvSpPr/>
          <p:nvPr/>
        </p:nvSpPr>
        <p:spPr>
          <a:xfrm>
            <a:off x="152400" y="6248400"/>
            <a:ext cx="8763000" cy="0"/>
          </a:xfrm>
          <a:prstGeom prst="line">
            <a:avLst/>
          </a:prstGeom>
          <a:ln w="76200" cap="flat" cmpd="sng">
            <a:solidFill>
              <a:schemeClr val="hlink"/>
            </a:solidFill>
            <a:prstDash val="solid"/>
            <a:headEnd type="none" w="med" len="med"/>
            <a:tailEnd type="none" w="med" len="med"/>
          </a:ln>
        </p:spPr>
      </p:sp>
      <p:pic>
        <p:nvPicPr>
          <p:cNvPr id="14343" name="Picture 6"/>
          <p:cNvPicPr>
            <a:picLocks noChangeAspect="1"/>
          </p:cNvPicPr>
          <p:nvPr/>
        </p:nvPicPr>
        <p:blipFill>
          <a:blip r:embed="rId3"/>
          <a:stretch>
            <a:fillRect/>
          </a:stretch>
        </p:blipFill>
        <p:spPr>
          <a:xfrm>
            <a:off x="1885950" y="1997075"/>
            <a:ext cx="4972050" cy="29559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15364"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15365" name="Text Box 4"/>
          <p:cNvSpPr txBox="1"/>
          <p:nvPr/>
        </p:nvSpPr>
        <p:spPr>
          <a:xfrm>
            <a:off x="304800" y="762000"/>
            <a:ext cx="4692650" cy="460375"/>
          </a:xfrm>
          <a:prstGeom prst="rect">
            <a:avLst/>
          </a:prstGeom>
          <a:noFill/>
          <a:ln w="9525">
            <a:noFill/>
          </a:ln>
        </p:spPr>
        <p:txBody>
          <a:bodyPr wrap="none">
            <a:spAutoFit/>
          </a:bodyPr>
          <a:lstStyle/>
          <a:p>
            <a:r>
              <a:rPr sz="2400" dirty="0">
                <a:solidFill>
                  <a:schemeClr val="folHlink"/>
                </a:solidFill>
                <a:latin typeface="Times New Roman" panose="02020603050405020304" charset="0"/>
              </a:rPr>
              <a:t>  </a:t>
            </a:r>
            <a:r>
              <a:rPr sz="2000" i="1" dirty="0">
                <a:latin typeface="Times New Roman" panose="02020603050405020304" charset="0"/>
              </a:rPr>
              <a:t>Dynamic document using server-site script</a:t>
            </a:r>
          </a:p>
        </p:txBody>
      </p:sp>
      <p:sp>
        <p:nvSpPr>
          <p:cNvPr id="15366" name="Line 5"/>
          <p:cNvSpPr/>
          <p:nvPr/>
        </p:nvSpPr>
        <p:spPr>
          <a:xfrm>
            <a:off x="152400" y="6005195"/>
            <a:ext cx="8763000" cy="0"/>
          </a:xfrm>
          <a:prstGeom prst="line">
            <a:avLst/>
          </a:prstGeom>
          <a:ln w="76200" cap="flat" cmpd="sng">
            <a:solidFill>
              <a:schemeClr val="hlink"/>
            </a:solidFill>
            <a:prstDash val="solid"/>
            <a:headEnd type="none" w="med" len="med"/>
            <a:tailEnd type="none" w="med" len="med"/>
          </a:ln>
        </p:spPr>
      </p:sp>
      <p:pic>
        <p:nvPicPr>
          <p:cNvPr id="15367" name="Picture 6"/>
          <p:cNvPicPr>
            <a:picLocks noChangeAspect="1"/>
          </p:cNvPicPr>
          <p:nvPr/>
        </p:nvPicPr>
        <p:blipFill>
          <a:blip r:embed="rId3"/>
          <a:stretch>
            <a:fillRect/>
          </a:stretch>
        </p:blipFill>
        <p:spPr>
          <a:xfrm>
            <a:off x="1681163" y="2409825"/>
            <a:ext cx="5100637" cy="23145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dirty="0">
              <a:latin typeface="Tahoma" panose="020B0604030504040204" pitchFamily="34" charset="0"/>
            </a:endParaRPr>
          </a:p>
        </p:txBody>
      </p:sp>
      <p:sp>
        <p:nvSpPr>
          <p:cNvPr id="16388"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6389"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dirty="0">
              <a:latin typeface="Tahoma" panose="020B0604030504040204" pitchFamily="34" charset="0"/>
            </a:endParaRPr>
          </a:p>
        </p:txBody>
      </p:sp>
      <p:sp>
        <p:nvSpPr>
          <p:cNvPr id="16390"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6391"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6392"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dirty="0">
              <a:latin typeface="Tahoma" panose="020B0604030504040204" pitchFamily="34" charset="0"/>
            </a:endParaRPr>
          </a:p>
        </p:txBody>
      </p:sp>
      <p:sp>
        <p:nvSpPr>
          <p:cNvPr id="16393"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6394" name="Line 9"/>
          <p:cNvSpPr/>
          <p:nvPr/>
        </p:nvSpPr>
        <p:spPr>
          <a:xfrm>
            <a:off x="457200" y="2667000"/>
            <a:ext cx="8153400" cy="0"/>
          </a:xfrm>
          <a:prstGeom prst="line">
            <a:avLst/>
          </a:prstGeom>
          <a:ln w="76200" cap="flat" cmpd="sng">
            <a:solidFill>
              <a:srgbClr val="009900"/>
            </a:solidFill>
            <a:prstDash val="solid"/>
            <a:headEnd type="none" w="med" len="med"/>
            <a:tailEnd type="none" w="med" len="med"/>
          </a:ln>
        </p:spPr>
      </p:sp>
      <p:sp>
        <p:nvSpPr>
          <p:cNvPr id="16395" name="Line 10"/>
          <p:cNvSpPr/>
          <p:nvPr/>
        </p:nvSpPr>
        <p:spPr>
          <a:xfrm>
            <a:off x="458788" y="4419600"/>
            <a:ext cx="8153400" cy="0"/>
          </a:xfrm>
          <a:prstGeom prst="line">
            <a:avLst/>
          </a:prstGeom>
          <a:ln w="76200" cap="flat" cmpd="sng">
            <a:solidFill>
              <a:srgbClr val="009900"/>
            </a:solidFill>
            <a:prstDash val="solid"/>
            <a:headEnd type="none" w="med" len="med"/>
            <a:tailEnd type="none" w="med" len="med"/>
          </a:ln>
        </p:spPr>
      </p:sp>
      <p:sp>
        <p:nvSpPr>
          <p:cNvPr id="16396" name="Rectangle 11"/>
          <p:cNvSpPr/>
          <p:nvPr/>
        </p:nvSpPr>
        <p:spPr>
          <a:xfrm>
            <a:off x="495300" y="2759075"/>
            <a:ext cx="8077200" cy="1554163"/>
          </a:xfrm>
          <a:prstGeom prst="rect">
            <a:avLst/>
          </a:prstGeom>
          <a:solidFill>
            <a:srgbClr val="99FF33"/>
          </a:solidFill>
          <a:ln w="76200">
            <a:noFill/>
          </a:ln>
        </p:spPr>
        <p:txBody>
          <a:bodyPr>
            <a:spAutoFit/>
          </a:bodyPr>
          <a:lstStyle/>
          <a:p>
            <a:pPr algn="ctr"/>
            <a:r>
              <a:rPr dirty="0">
                <a:latin typeface="Arial" panose="020B0604020202020204" pitchFamily="34" charset="0"/>
              </a:rPr>
              <a:t>Dynamic documents are sometimes referred to as server-site dynamic documents.</a:t>
            </a:r>
          </a:p>
        </p:txBody>
      </p:sp>
      <p:grpSp>
        <p:nvGrpSpPr>
          <p:cNvPr id="16397" name="Group 12"/>
          <p:cNvGrpSpPr/>
          <p:nvPr/>
        </p:nvGrpSpPr>
        <p:grpSpPr>
          <a:xfrm>
            <a:off x="457200" y="1981200"/>
            <a:ext cx="1143000" cy="566738"/>
            <a:chOff x="1200" y="1248"/>
            <a:chExt cx="720" cy="357"/>
          </a:xfrm>
        </p:grpSpPr>
        <p:pic>
          <p:nvPicPr>
            <p:cNvPr id="16398"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16399" name="Text Box 14"/>
            <p:cNvSpPr txBox="1"/>
            <p:nvPr/>
          </p:nvSpPr>
          <p:spPr>
            <a:xfrm>
              <a:off x="1284" y="1248"/>
              <a:ext cx="551" cy="327"/>
            </a:xfrm>
            <a:prstGeom prst="rect">
              <a:avLst/>
            </a:prstGeom>
            <a:noFill/>
            <a:ln w="9525">
              <a:noFill/>
            </a:ln>
          </p:spPr>
          <p:txBody>
            <a:bodyPr wrap="none">
              <a:spAutoFit/>
            </a:bodyPr>
            <a:lstStyle/>
            <a:p>
              <a:r>
                <a:rPr sz="2800" i="1" dirty="0">
                  <a:solidFill>
                    <a:schemeClr val="hlink"/>
                  </a:solidFill>
                  <a:latin typeface="Times New Roman" panose="02020603050405020304" charset="0"/>
                </a:rPr>
                <a:t>Note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17412"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17413" name="Text Box 4"/>
          <p:cNvSpPr txBox="1"/>
          <p:nvPr/>
        </p:nvSpPr>
        <p:spPr>
          <a:xfrm>
            <a:off x="304800" y="762000"/>
            <a:ext cx="3877945" cy="460375"/>
          </a:xfrm>
          <a:prstGeom prst="rect">
            <a:avLst/>
          </a:prstGeom>
          <a:noFill/>
          <a:ln w="9525">
            <a:noFill/>
          </a:ln>
        </p:spPr>
        <p:txBody>
          <a:bodyPr wrap="none">
            <a:spAutoFit/>
          </a:bodyPr>
          <a:lstStyle/>
          <a:p>
            <a:r>
              <a:rPr sz="2400" dirty="0">
                <a:solidFill>
                  <a:schemeClr val="folHlink"/>
                </a:solidFill>
                <a:latin typeface="Times New Roman" panose="02020603050405020304" charset="0"/>
              </a:rPr>
              <a:t>  </a:t>
            </a:r>
            <a:r>
              <a:rPr sz="2000" i="1" dirty="0">
                <a:latin typeface="Times New Roman" panose="02020603050405020304" charset="0"/>
              </a:rPr>
              <a:t>Active document using Java applet</a:t>
            </a:r>
          </a:p>
        </p:txBody>
      </p:sp>
      <p:sp>
        <p:nvSpPr>
          <p:cNvPr id="17414" name="Line 5"/>
          <p:cNvSpPr/>
          <p:nvPr/>
        </p:nvSpPr>
        <p:spPr>
          <a:xfrm>
            <a:off x="152400" y="6048375"/>
            <a:ext cx="8763000" cy="0"/>
          </a:xfrm>
          <a:prstGeom prst="line">
            <a:avLst/>
          </a:prstGeom>
          <a:ln w="76200" cap="flat" cmpd="sng">
            <a:solidFill>
              <a:schemeClr val="hlink"/>
            </a:solidFill>
            <a:prstDash val="solid"/>
            <a:headEnd type="none" w="med" len="med"/>
            <a:tailEnd type="none" w="med" len="med"/>
          </a:ln>
        </p:spPr>
      </p:sp>
      <p:pic>
        <p:nvPicPr>
          <p:cNvPr id="17415" name="Picture 6"/>
          <p:cNvPicPr>
            <a:picLocks noChangeAspect="1"/>
          </p:cNvPicPr>
          <p:nvPr/>
        </p:nvPicPr>
        <p:blipFill>
          <a:blip r:embed="rId3"/>
          <a:stretch>
            <a:fillRect/>
          </a:stretch>
        </p:blipFill>
        <p:spPr>
          <a:xfrm>
            <a:off x="1041400" y="1914525"/>
            <a:ext cx="5969000" cy="341947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18436"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18437" name="Text Box 4"/>
          <p:cNvSpPr txBox="1"/>
          <p:nvPr/>
        </p:nvSpPr>
        <p:spPr>
          <a:xfrm>
            <a:off x="304800" y="762000"/>
            <a:ext cx="4191635" cy="398780"/>
          </a:xfrm>
          <a:prstGeom prst="rect">
            <a:avLst/>
          </a:prstGeom>
          <a:noFill/>
          <a:ln w="9525">
            <a:noFill/>
          </a:ln>
        </p:spPr>
        <p:txBody>
          <a:bodyPr wrap="none">
            <a:spAutoFit/>
          </a:bodyPr>
          <a:lstStyle/>
          <a:p>
            <a:r>
              <a:rPr sz="2000" i="1" dirty="0">
                <a:latin typeface="Times New Roman" panose="02020603050405020304" charset="0"/>
              </a:rPr>
              <a:t>Active document using client-site script</a:t>
            </a:r>
          </a:p>
        </p:txBody>
      </p:sp>
      <p:sp>
        <p:nvSpPr>
          <p:cNvPr id="18438" name="Line 5"/>
          <p:cNvSpPr/>
          <p:nvPr/>
        </p:nvSpPr>
        <p:spPr>
          <a:xfrm>
            <a:off x="152400" y="5867400"/>
            <a:ext cx="8763000" cy="0"/>
          </a:xfrm>
          <a:prstGeom prst="line">
            <a:avLst/>
          </a:prstGeom>
          <a:ln w="76200" cap="flat" cmpd="sng">
            <a:solidFill>
              <a:schemeClr val="hlink"/>
            </a:solidFill>
            <a:prstDash val="solid"/>
            <a:headEnd type="none" w="med" len="med"/>
            <a:tailEnd type="none" w="med" len="med"/>
          </a:ln>
        </p:spPr>
      </p:sp>
      <p:pic>
        <p:nvPicPr>
          <p:cNvPr id="18439" name="Picture 6"/>
          <p:cNvPicPr>
            <a:picLocks noChangeAspect="1"/>
          </p:cNvPicPr>
          <p:nvPr/>
        </p:nvPicPr>
        <p:blipFill>
          <a:blip r:embed="rId3"/>
          <a:stretch>
            <a:fillRect/>
          </a:stretch>
        </p:blipFill>
        <p:spPr>
          <a:xfrm>
            <a:off x="785813" y="1881188"/>
            <a:ext cx="6453187" cy="3452812"/>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txBox="1">
            <a:spLocks noGrp="1"/>
          </p:cNvSpPr>
          <p:nvPr>
            <p:ph type="sldNum" sz="quarter" idx="10"/>
          </p:nvPr>
        </p:nvSpPr>
        <p:spPr>
          <a:xfrm>
            <a:off x="0" y="6400800"/>
            <a:ext cx="1905000" cy="457200"/>
          </a:xfrm>
        </p:spPr>
        <p:txBody>
          <a:bodyPr anchor="b"/>
          <a:lstStyle>
            <a:lvl1pPr marL="0" lvl="0"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Arial" panose="020B0604020202020204" pitchFamily="34" charset="0"/>
                <a:ea typeface="+mn-ea"/>
                <a:cs typeface="+mn-cs"/>
              </a:defRPr>
            </a:lvl5pPr>
          </a:lstStyle>
          <a:p>
            <a:pPr lvl="0" eaLnBrk="1" hangingPunct="1"/>
            <a:r>
              <a:rPr sz="2000" dirty="0">
                <a:solidFill>
                  <a:schemeClr val="bg2"/>
                </a:solidFill>
              </a:rPr>
              <a:t>27.</a:t>
            </a:r>
            <a:fld id="{9A0DB2DC-4C9A-4742-B13C-FB6460FD3503}" type="slidenum">
              <a:rPr lang="en-US" sz="2000" dirty="0">
                <a:solidFill>
                  <a:schemeClr val="bg2"/>
                </a:solidFill>
              </a:rPr>
              <a:t>17</a:t>
            </a:fld>
            <a:endParaRPr lang="en-US" sz="2000" dirty="0">
              <a:solidFill>
                <a:schemeClr val="bg2"/>
              </a:solidFill>
            </a:endParaRPr>
          </a:p>
        </p:txBody>
      </p:sp>
      <p:sp>
        <p:nvSpPr>
          <p:cNvPr id="19459" name="Rectangle 2"/>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dirty="0">
              <a:latin typeface="Tahoma" panose="020B0604030504040204" pitchFamily="34" charset="0"/>
            </a:endParaRPr>
          </a:p>
        </p:txBody>
      </p:sp>
      <p:sp>
        <p:nvSpPr>
          <p:cNvPr id="19460"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9461" name="Rectangle 4"/>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dirty="0">
              <a:latin typeface="Tahoma" panose="020B0604030504040204" pitchFamily="34" charset="0"/>
            </a:endParaRPr>
          </a:p>
        </p:txBody>
      </p:sp>
      <p:sp>
        <p:nvSpPr>
          <p:cNvPr id="19462"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9463"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9464" name="Rectangle 7"/>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dirty="0">
              <a:latin typeface="Tahoma" panose="020B0604030504040204" pitchFamily="34" charset="0"/>
            </a:endParaRPr>
          </a:p>
        </p:txBody>
      </p:sp>
      <p:sp>
        <p:nvSpPr>
          <p:cNvPr id="19465"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dirty="0">
              <a:latin typeface="Tahoma" panose="020B0604030504040204" pitchFamily="34" charset="0"/>
            </a:endParaRPr>
          </a:p>
        </p:txBody>
      </p:sp>
      <p:sp>
        <p:nvSpPr>
          <p:cNvPr id="19466" name="Line 9"/>
          <p:cNvSpPr/>
          <p:nvPr/>
        </p:nvSpPr>
        <p:spPr>
          <a:xfrm>
            <a:off x="457200" y="2667000"/>
            <a:ext cx="8153400" cy="0"/>
          </a:xfrm>
          <a:prstGeom prst="line">
            <a:avLst/>
          </a:prstGeom>
          <a:ln w="76200" cap="flat" cmpd="sng">
            <a:solidFill>
              <a:srgbClr val="009900"/>
            </a:solidFill>
            <a:prstDash val="solid"/>
            <a:headEnd type="none" w="med" len="med"/>
            <a:tailEnd type="none" w="med" len="med"/>
          </a:ln>
        </p:spPr>
      </p:sp>
      <p:sp>
        <p:nvSpPr>
          <p:cNvPr id="19467" name="Line 10"/>
          <p:cNvSpPr/>
          <p:nvPr/>
        </p:nvSpPr>
        <p:spPr>
          <a:xfrm>
            <a:off x="458788" y="4419600"/>
            <a:ext cx="8153400" cy="0"/>
          </a:xfrm>
          <a:prstGeom prst="line">
            <a:avLst/>
          </a:prstGeom>
          <a:ln w="76200" cap="flat" cmpd="sng">
            <a:solidFill>
              <a:srgbClr val="009900"/>
            </a:solidFill>
            <a:prstDash val="solid"/>
            <a:headEnd type="none" w="med" len="med"/>
            <a:tailEnd type="none" w="med" len="med"/>
          </a:ln>
        </p:spPr>
      </p:sp>
      <p:sp>
        <p:nvSpPr>
          <p:cNvPr id="19468" name="Rectangle 11"/>
          <p:cNvSpPr/>
          <p:nvPr/>
        </p:nvSpPr>
        <p:spPr>
          <a:xfrm>
            <a:off x="495300" y="2759075"/>
            <a:ext cx="8077200" cy="1554163"/>
          </a:xfrm>
          <a:prstGeom prst="rect">
            <a:avLst/>
          </a:prstGeom>
          <a:solidFill>
            <a:srgbClr val="99FF33"/>
          </a:solidFill>
          <a:ln w="76200">
            <a:noFill/>
          </a:ln>
        </p:spPr>
        <p:txBody>
          <a:bodyPr>
            <a:spAutoFit/>
          </a:bodyPr>
          <a:lstStyle/>
          <a:p>
            <a:pPr algn="ctr"/>
            <a:r>
              <a:rPr dirty="0">
                <a:latin typeface="Arial" panose="020B0604020202020204" pitchFamily="34" charset="0"/>
              </a:rPr>
              <a:t>Active documents are sometimes referred to as client-site dynamic documents.</a:t>
            </a:r>
          </a:p>
        </p:txBody>
      </p:sp>
      <p:grpSp>
        <p:nvGrpSpPr>
          <p:cNvPr id="19469" name="Group 12"/>
          <p:cNvGrpSpPr/>
          <p:nvPr/>
        </p:nvGrpSpPr>
        <p:grpSpPr>
          <a:xfrm>
            <a:off x="457200" y="1981200"/>
            <a:ext cx="1143000" cy="566738"/>
            <a:chOff x="1200" y="1248"/>
            <a:chExt cx="720" cy="357"/>
          </a:xfrm>
        </p:grpSpPr>
        <p:pic>
          <p:nvPicPr>
            <p:cNvPr id="19470" name="Picture 13"/>
            <p:cNvPicPr>
              <a:picLocks noChangeAspect="1"/>
            </p:cNvPicPr>
            <p:nvPr/>
          </p:nvPicPr>
          <p:blipFill>
            <a:blip r:embed="rId3"/>
            <a:stretch>
              <a:fillRect/>
            </a:stretch>
          </p:blipFill>
          <p:spPr>
            <a:xfrm>
              <a:off x="1200" y="1248"/>
              <a:ext cx="720" cy="357"/>
            </a:xfrm>
            <a:prstGeom prst="rect">
              <a:avLst/>
            </a:prstGeom>
            <a:noFill/>
            <a:ln w="9525">
              <a:noFill/>
            </a:ln>
          </p:spPr>
        </p:pic>
        <p:sp>
          <p:nvSpPr>
            <p:cNvPr id="19471" name="Text Box 14"/>
            <p:cNvSpPr txBox="1"/>
            <p:nvPr/>
          </p:nvSpPr>
          <p:spPr>
            <a:xfrm>
              <a:off x="1284" y="1248"/>
              <a:ext cx="551" cy="327"/>
            </a:xfrm>
            <a:prstGeom prst="rect">
              <a:avLst/>
            </a:prstGeom>
            <a:noFill/>
            <a:ln w="9525">
              <a:noFill/>
            </a:ln>
          </p:spPr>
          <p:txBody>
            <a:bodyPr wrap="none">
              <a:spAutoFit/>
            </a:bodyPr>
            <a:lstStyle/>
            <a:p>
              <a:r>
                <a:rPr sz="2800" i="1" dirty="0">
                  <a:solidFill>
                    <a:schemeClr val="hlink"/>
                  </a:solidFill>
                  <a:latin typeface="Times New Roman" panose="02020603050405020304" charset="0"/>
                </a:rPr>
                <a:t>Note</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483" y="2292350"/>
            <a:ext cx="7772400" cy="1362075"/>
          </a:xfrm>
        </p:spPr>
        <p:txBody>
          <a:bodyPr/>
          <a:lstStyle/>
          <a:p>
            <a:pPr algn="ctr"/>
            <a:r>
              <a:rPr lang="en-US">
                <a:sym typeface="+mn-ea"/>
              </a:rPr>
              <a:t>HTTP</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lang="en-US" altLang="en-US" sz="2400" b="0" i="0" dirty="0">
              <a:latin typeface="Tahoma" panose="020B0604030504040204" pitchFamily="34" charset="0"/>
            </a:endParaRPr>
          </a:p>
        </p:txBody>
      </p:sp>
      <p:sp>
        <p:nvSpPr>
          <p:cNvPr id="13316"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3317"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lang="en-US" altLang="en-US" sz="2400" b="0" i="0" dirty="0">
              <a:latin typeface="Tahoma" panose="020B0604030504040204" pitchFamily="34" charset="0"/>
            </a:endParaRPr>
          </a:p>
        </p:txBody>
      </p:sp>
      <p:sp>
        <p:nvSpPr>
          <p:cNvPr id="13318"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3319"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13320" name="Rectangle 7"/>
          <p:cNvSpPr/>
          <p:nvPr/>
        </p:nvSpPr>
        <p:spPr>
          <a:xfrm>
            <a:off x="711200" y="0"/>
            <a:ext cx="31750" cy="1052513"/>
          </a:xfrm>
          <a:prstGeom prst="rect">
            <a:avLst/>
          </a:prstGeom>
          <a:solidFill>
            <a:schemeClr val="bg2"/>
          </a:solidFill>
          <a:ln w="9525">
            <a:noFill/>
          </a:ln>
        </p:spPr>
        <p:txBody>
          <a:bodyPr wrap="none" anchor="ctr"/>
          <a:lstStyle/>
          <a:p>
            <a:pPr algn="ctr"/>
            <a:endParaRPr lang="en-US" altLang="en-US" sz="2400" b="0" i="0" dirty="0">
              <a:latin typeface="Tahoma" panose="020B0604030504040204" pitchFamily="34" charset="0"/>
            </a:endParaRPr>
          </a:p>
        </p:txBody>
      </p:sp>
      <p:sp>
        <p:nvSpPr>
          <p:cNvPr id="13321"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lang="en-US" altLang="en-US" sz="2400" b="0" i="0" dirty="0">
              <a:latin typeface="Tahoma" panose="020B0604030504040204" pitchFamily="34" charset="0"/>
            </a:endParaRPr>
          </a:p>
        </p:txBody>
      </p:sp>
      <p:sp>
        <p:nvSpPr>
          <p:cNvPr id="8202" name="Text Box 9"/>
          <p:cNvSpPr txBox="1">
            <a:spLocks noChangeArrowheads="1"/>
          </p:cNvSpPr>
          <p:nvPr/>
        </p:nvSpPr>
        <p:spPr bwMode="auto">
          <a:xfrm>
            <a:off x="1106488" y="0"/>
            <a:ext cx="5952490" cy="645160"/>
          </a:xfrm>
          <a:prstGeom prst="rect">
            <a:avLst/>
          </a:prstGeom>
          <a:noFill/>
          <a:ln>
            <a:noFill/>
          </a:ln>
        </p:spPr>
        <p:txBody>
          <a:bodyPr wrap="none">
            <a:spAutoFit/>
          </a:bodyPr>
          <a:lstStyle>
            <a:lvl1pPr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3600" b="1" i="1" u="none" strike="noStrike" kern="1200" cap="none" spc="0" normalizeH="0" baseline="0" noProof="0" smtClean="0">
                <a:ln>
                  <a:noFill/>
                </a:ln>
                <a:solidFill>
                  <a:schemeClr val="hlink"/>
                </a:solidFill>
                <a:effectLst>
                  <a:outerShdw blurRad="38100" dist="38100" dir="2700000" algn="tl">
                    <a:srgbClr val="C0C0C0"/>
                  </a:outerShdw>
                </a:effectLst>
                <a:uLnTx/>
                <a:uFillTx/>
                <a:latin typeface="Times New Roman" panose="02020603050405020304" charset="0"/>
                <a:ea typeface="+mn-ea"/>
                <a:cs typeface="Arial" panose="020B0604020202020204" pitchFamily="34" charset="0"/>
              </a:rPr>
              <a:t>  HyperText Transfer Protocol </a:t>
            </a:r>
          </a:p>
        </p:txBody>
      </p:sp>
      <p:sp>
        <p:nvSpPr>
          <p:cNvPr id="13323" name="Rectangle 10"/>
          <p:cNvSpPr/>
          <p:nvPr/>
        </p:nvSpPr>
        <p:spPr>
          <a:xfrm>
            <a:off x="381000" y="1293813"/>
            <a:ext cx="7924800" cy="3108543"/>
          </a:xfrm>
          <a:prstGeom prst="rect">
            <a:avLst/>
          </a:prstGeom>
          <a:solidFill>
            <a:schemeClr val="bg1"/>
          </a:solidFill>
          <a:ln w="9525">
            <a:noFill/>
          </a:ln>
        </p:spPr>
        <p:txBody>
          <a:bodyPr>
            <a:spAutoFit/>
          </a:bodyPr>
          <a:lstStyle/>
          <a:p>
            <a:pPr marL="457200" indent="-457200" algn="just">
              <a:buFont typeface="Arial" panose="020B0604020202020204" pitchFamily="34" charset="0"/>
              <a:buChar char="•"/>
            </a:pPr>
            <a:r>
              <a:rPr lang="en-US" altLang="en-US" sz="2800" dirty="0">
                <a:latin typeface="Times New Roman" panose="02020603050405020304" charset="0"/>
              </a:rPr>
              <a:t>HTTP- retrieve web pages from the Web. </a:t>
            </a:r>
          </a:p>
          <a:p>
            <a:pPr marL="457200" indent="-457200" algn="just">
              <a:buFont typeface="Arial" panose="020B0604020202020204" pitchFamily="34" charset="0"/>
              <a:buChar char="•"/>
            </a:pPr>
            <a:r>
              <a:rPr lang="en-US" altLang="en-US" sz="2800" dirty="0">
                <a:latin typeface="Times New Roman" panose="02020603050405020304" charset="0"/>
              </a:rPr>
              <a:t>HTTP client -request; an HTTP server - response</a:t>
            </a:r>
          </a:p>
          <a:p>
            <a:pPr marL="457200" indent="-457200" algn="just">
              <a:buFont typeface="Arial" panose="020B0604020202020204" pitchFamily="34" charset="0"/>
              <a:buChar char="•"/>
            </a:pPr>
            <a:r>
              <a:rPr lang="en-US" altLang="en-US" sz="2800" dirty="0">
                <a:latin typeface="Times New Roman" panose="02020603050405020304" charset="0"/>
              </a:rPr>
              <a:t>Port number 80</a:t>
            </a:r>
          </a:p>
          <a:p>
            <a:pPr marL="457200" indent="-457200" algn="just">
              <a:buClrTx/>
              <a:buSzTx/>
              <a:buFont typeface="Arial" panose="020B0604020202020204" pitchFamily="34" charset="0"/>
              <a:buChar char="•"/>
            </a:pPr>
            <a:r>
              <a:rPr lang="en-US" altLang="en-US" sz="2800" dirty="0">
                <a:latin typeface="Times New Roman" panose="02020603050405020304" charset="0"/>
                <a:sym typeface="+mn-ea"/>
              </a:rPr>
              <a:t>HTTP uses the services of TCP -  connection-oriented and reliable protocol. </a:t>
            </a:r>
            <a:endParaRPr lang="en-US" altLang="en-US" sz="2800" dirty="0" smtClean="0">
              <a:latin typeface="Times New Roman" panose="02020603050405020304" charset="0"/>
              <a:sym typeface="+mn-ea"/>
            </a:endParaRPr>
          </a:p>
          <a:p>
            <a:pPr marL="1371600" lvl="2" indent="-457200" algn="just">
              <a:buFont typeface="Arial" panose="020B0604020202020204" pitchFamily="34" charset="0"/>
              <a:buChar char="•"/>
            </a:pPr>
            <a:r>
              <a:rPr lang="en-US" altLang="en-US" sz="2800" dirty="0" smtClean="0">
                <a:latin typeface="Times New Roman" panose="02020603050405020304" charset="0"/>
                <a:sym typeface="+mn-ea"/>
              </a:rPr>
              <a:t>Persistent</a:t>
            </a:r>
          </a:p>
          <a:p>
            <a:pPr marL="1371600" lvl="2" indent="-457200" algn="just">
              <a:buFont typeface="Arial" panose="020B0604020202020204" pitchFamily="34" charset="0"/>
              <a:buChar char="•"/>
            </a:pPr>
            <a:r>
              <a:rPr lang="en-US" altLang="en-US" sz="2800" dirty="0" smtClean="0">
                <a:latin typeface="Times New Roman" panose="02020603050405020304" charset="0"/>
                <a:sym typeface="+mn-ea"/>
              </a:rPr>
              <a:t>Non persistent</a:t>
            </a:r>
            <a:endParaRPr lang="en-US" altLang="en-US" sz="2800" dirty="0">
              <a:latin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2584450"/>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a:latin typeface="Times-Roman"/>
            </a:endParaRPr>
          </a:p>
          <a:p>
            <a:pPr marL="0" lvl="1" algn="just" eaLnBrk="0" hangingPunct="0">
              <a:buFont typeface="Arial" panose="020B0604020202020204" pitchFamily="34" charset="0"/>
            </a:pPr>
            <a:endParaRPr lang="en-US" sz="2000">
              <a:latin typeface="Times-Roman"/>
            </a:endParaRPr>
          </a:p>
          <a:p>
            <a:pPr marL="0" lvl="1" algn="just" eaLnBrk="0" hangingPunct="0">
              <a:buFont typeface="Arial" panose="020B0604020202020204" pitchFamily="34" charset="0"/>
            </a:pPr>
            <a:r>
              <a:rPr lang="en-US" sz="2800" b="1">
                <a:latin typeface="Times-Roman"/>
              </a:rPr>
              <a:t>World Wide Web (WWW)</a:t>
            </a:r>
          </a:p>
          <a:p>
            <a:pPr marL="0" lvl="1" algn="just" eaLnBrk="0" hangingPunct="0">
              <a:buFont typeface="Arial" panose="020B0604020202020204" pitchFamily="34" charset="0"/>
            </a:pPr>
            <a:endParaRPr lang="en-US" sz="2800" b="1">
              <a:latin typeface="Times-Roman"/>
            </a:endParaRPr>
          </a:p>
          <a:p>
            <a:pPr marL="0" lvl="1" algn="just" eaLnBrk="0" hangingPunct="0">
              <a:buFont typeface="Arial" panose="020B0604020202020204" pitchFamily="34" charset="0"/>
            </a:pPr>
            <a:r>
              <a:rPr lang="en-US" sz="2800" b="1">
                <a:latin typeface="Times-Roman"/>
              </a:rPr>
              <a:t>Hyper Text Transfer Protocol (HTTP)</a:t>
            </a:r>
          </a:p>
          <a:p>
            <a:pPr marL="0" lvl="1" algn="just" eaLnBrk="0" hangingPunct="0">
              <a:buFont typeface="Arial" panose="020B0604020202020204" pitchFamily="34" charset="0"/>
            </a:pPr>
            <a:endParaRPr lang="en-US" sz="2000">
              <a:latin typeface="Times-Roman"/>
            </a:endParaRPr>
          </a:p>
          <a:p>
            <a:pPr marL="457200" indent="-457200" algn="just" eaLnBrk="0" hangingPunct="0">
              <a:buFont typeface="Arial" panose="020B0604020202020204" pitchFamily="34" charset="0"/>
              <a:buChar char="•"/>
            </a:pPr>
            <a:endParaRPr lang="en-US" sz="180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 - Persistent Connection</a:t>
            </a:r>
          </a:p>
        </p:txBody>
      </p:sp>
      <p:sp>
        <p:nvSpPr>
          <p:cNvPr id="3" name="Content Placeholder 2"/>
          <p:cNvSpPr>
            <a:spLocks noGrp="1"/>
          </p:cNvSpPr>
          <p:nvPr>
            <p:ph idx="1"/>
          </p:nvPr>
        </p:nvSpPr>
        <p:spPr/>
        <p:txBody>
          <a:bodyPr/>
          <a:lstStyle/>
          <a:p>
            <a:r>
              <a:rPr lang="en-US"/>
              <a:t>One TCP connection is made for each request/response.</a:t>
            </a:r>
          </a:p>
          <a:p>
            <a:endParaRPr lang="en-US"/>
          </a:p>
          <a:p>
            <a:pPr marL="0" indent="0">
              <a:buNone/>
            </a:pPr>
            <a:r>
              <a:rPr lang="en-US"/>
              <a:t>1. The client opens a TCP connection and sends a request.</a:t>
            </a:r>
          </a:p>
          <a:p>
            <a:pPr marL="0" indent="0">
              <a:buNone/>
            </a:pPr>
            <a:r>
              <a:rPr lang="en-US"/>
              <a:t>2. The server sends the response and closes the connection.</a:t>
            </a:r>
          </a:p>
          <a:p>
            <a:pPr marL="0" indent="0">
              <a:buNone/>
            </a:pPr>
            <a:r>
              <a:rPr lang="en-US"/>
              <a:t>3. The client reads the data until it encounters an end-of-file marker; it then closes the connection.</a:t>
            </a:r>
          </a:p>
          <a:p>
            <a:pPr marL="0" indent="0">
              <a:buNone/>
            </a:pPr>
            <a:endParaRPr lang="en-US"/>
          </a:p>
          <a:p>
            <a:r>
              <a:rPr lang="en-US"/>
              <a:t>File contains links to N different pictures in different files (all located on the same server), the connection must be opened and closed N + 1 times.</a:t>
            </a:r>
          </a:p>
          <a:p>
            <a:r>
              <a:rPr lang="en-US"/>
              <a:t>High overhead on the server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 Example </a:t>
            </a:r>
            <a:endParaRPr lang="en-US" altLang="en-US" sz="2000" dirty="0">
              <a:solidFill>
                <a:schemeClr val="bg2"/>
              </a:solidFill>
              <a:latin typeface="Times-BoldItalic" charset="0"/>
            </a:endParaRPr>
          </a:p>
        </p:txBody>
      </p:sp>
      <p:grpSp>
        <p:nvGrpSpPr>
          <p:cNvPr id="2" name="Group 5"/>
          <p:cNvGrpSpPr/>
          <p:nvPr/>
        </p:nvGrpSpPr>
        <p:grpSpPr>
          <a:xfrm>
            <a:off x="1689100" y="474980"/>
            <a:ext cx="6211570" cy="5411470"/>
            <a:chOff x="1374066" y="1045395"/>
            <a:chExt cx="5255334" cy="5412055"/>
          </a:xfrm>
        </p:grpSpPr>
        <p:pic>
          <p:nvPicPr>
            <p:cNvPr id="15377" name="Picture 3"/>
            <p:cNvPicPr>
              <a:picLocks noChangeAspect="1"/>
            </p:cNvPicPr>
            <p:nvPr/>
          </p:nvPicPr>
          <p:blipFill>
            <a:blip r:embed="rId4"/>
            <a:stretch>
              <a:fillRect/>
            </a:stretch>
          </p:blipFill>
          <p:spPr>
            <a:xfrm>
              <a:off x="1374066" y="1086636"/>
              <a:ext cx="759534" cy="5370814"/>
            </a:xfrm>
            <a:prstGeom prst="rect">
              <a:avLst/>
            </a:prstGeom>
            <a:noFill/>
            <a:ln w="9525">
              <a:noFill/>
            </a:ln>
          </p:spPr>
        </p:pic>
        <p:pic>
          <p:nvPicPr>
            <p:cNvPr id="15378" name="Picture 5"/>
            <p:cNvPicPr>
              <a:picLocks noChangeAspect="1"/>
            </p:cNvPicPr>
            <p:nvPr/>
          </p:nvPicPr>
          <p:blipFill>
            <a:blip r:embed="rId5"/>
            <a:stretch>
              <a:fillRect/>
            </a:stretch>
          </p:blipFill>
          <p:spPr>
            <a:xfrm>
              <a:off x="5161179" y="1045395"/>
              <a:ext cx="1468221" cy="5412055"/>
            </a:xfrm>
            <a:prstGeom prst="rect">
              <a:avLst/>
            </a:prstGeom>
            <a:noFill/>
            <a:ln w="9525">
              <a:noFill/>
            </a:ln>
          </p:spPr>
        </p:pic>
      </p:grpSp>
      <p:pic>
        <p:nvPicPr>
          <p:cNvPr id="1030" name="Picture 6"/>
          <p:cNvPicPr>
            <a:picLocks noChangeAspect="1"/>
          </p:cNvPicPr>
          <p:nvPr/>
        </p:nvPicPr>
        <p:blipFill>
          <a:blip r:embed="rId6"/>
          <a:stretch>
            <a:fillRect/>
          </a:stretch>
        </p:blipFill>
        <p:spPr>
          <a:xfrm>
            <a:off x="1981200" y="1606550"/>
            <a:ext cx="4070350" cy="908050"/>
          </a:xfrm>
          <a:prstGeom prst="rect">
            <a:avLst/>
          </a:prstGeom>
          <a:noFill/>
          <a:ln w="9525">
            <a:noFill/>
          </a:ln>
        </p:spPr>
      </p:pic>
      <p:pic>
        <p:nvPicPr>
          <p:cNvPr id="1031" name="Picture 7"/>
          <p:cNvPicPr>
            <a:picLocks noChangeAspect="1"/>
          </p:cNvPicPr>
          <p:nvPr/>
        </p:nvPicPr>
        <p:blipFill>
          <a:blip r:embed="rId7"/>
          <a:stretch>
            <a:fillRect/>
          </a:stretch>
        </p:blipFill>
        <p:spPr>
          <a:xfrm>
            <a:off x="1981200" y="2676525"/>
            <a:ext cx="4064000" cy="377825"/>
          </a:xfrm>
          <a:prstGeom prst="rect">
            <a:avLst/>
          </a:prstGeom>
          <a:noFill/>
          <a:ln w="9525">
            <a:noFill/>
          </a:ln>
        </p:spPr>
      </p:pic>
      <p:pic>
        <p:nvPicPr>
          <p:cNvPr id="1032" name="Picture 8"/>
          <p:cNvPicPr>
            <a:picLocks noChangeAspect="1"/>
          </p:cNvPicPr>
          <p:nvPr/>
        </p:nvPicPr>
        <p:blipFill>
          <a:blip r:embed="rId8"/>
          <a:stretch>
            <a:fillRect/>
          </a:stretch>
        </p:blipFill>
        <p:spPr>
          <a:xfrm>
            <a:off x="1279525" y="2819400"/>
            <a:ext cx="549275" cy="460375"/>
          </a:xfrm>
          <a:prstGeom prst="rect">
            <a:avLst/>
          </a:prstGeom>
          <a:noFill/>
          <a:ln w="9525">
            <a:noFill/>
          </a:ln>
        </p:spPr>
      </p:pic>
      <p:pic>
        <p:nvPicPr>
          <p:cNvPr id="1033" name="Picture 9"/>
          <p:cNvPicPr>
            <a:picLocks noChangeAspect="1"/>
          </p:cNvPicPr>
          <p:nvPr/>
        </p:nvPicPr>
        <p:blipFill>
          <a:blip r:embed="rId9"/>
          <a:stretch>
            <a:fillRect/>
          </a:stretch>
        </p:blipFill>
        <p:spPr>
          <a:xfrm>
            <a:off x="1978025" y="3070225"/>
            <a:ext cx="4067175" cy="852488"/>
          </a:xfrm>
          <a:prstGeom prst="rect">
            <a:avLst/>
          </a:prstGeom>
          <a:noFill/>
          <a:ln w="9525">
            <a:noFill/>
          </a:ln>
        </p:spPr>
      </p:pic>
      <p:pic>
        <p:nvPicPr>
          <p:cNvPr id="1035" name="Picture 11"/>
          <p:cNvPicPr>
            <a:picLocks noChangeAspect="1"/>
          </p:cNvPicPr>
          <p:nvPr/>
        </p:nvPicPr>
        <p:blipFill>
          <a:blip r:embed="rId10"/>
          <a:stretch>
            <a:fillRect/>
          </a:stretch>
        </p:blipFill>
        <p:spPr>
          <a:xfrm>
            <a:off x="6629400" y="2297113"/>
            <a:ext cx="193675" cy="1136650"/>
          </a:xfrm>
          <a:prstGeom prst="rect">
            <a:avLst/>
          </a:prstGeom>
          <a:noFill/>
          <a:ln w="9525">
            <a:noFill/>
          </a:ln>
        </p:spPr>
      </p:pic>
      <p:pic>
        <p:nvPicPr>
          <p:cNvPr id="26" name="Picture 6"/>
          <p:cNvPicPr>
            <a:picLocks noChangeAspect="1"/>
          </p:cNvPicPr>
          <p:nvPr/>
        </p:nvPicPr>
        <p:blipFill>
          <a:blip r:embed="rId6"/>
          <a:stretch>
            <a:fillRect/>
          </a:stretch>
        </p:blipFill>
        <p:spPr>
          <a:xfrm>
            <a:off x="1981200" y="4038600"/>
            <a:ext cx="4070350" cy="908050"/>
          </a:xfrm>
          <a:prstGeom prst="rect">
            <a:avLst/>
          </a:prstGeom>
          <a:noFill/>
          <a:ln w="9525">
            <a:noFill/>
          </a:ln>
        </p:spPr>
      </p:pic>
      <p:pic>
        <p:nvPicPr>
          <p:cNvPr id="27" name="Picture 7"/>
          <p:cNvPicPr>
            <a:picLocks noChangeAspect="1"/>
          </p:cNvPicPr>
          <p:nvPr/>
        </p:nvPicPr>
        <p:blipFill>
          <a:blip r:embed="rId7"/>
          <a:stretch>
            <a:fillRect/>
          </a:stretch>
        </p:blipFill>
        <p:spPr>
          <a:xfrm>
            <a:off x="1981200" y="4946650"/>
            <a:ext cx="4064000" cy="376238"/>
          </a:xfrm>
          <a:prstGeom prst="rect">
            <a:avLst/>
          </a:prstGeom>
          <a:noFill/>
          <a:ln w="9525">
            <a:noFill/>
          </a:ln>
        </p:spPr>
      </p:pic>
      <p:pic>
        <p:nvPicPr>
          <p:cNvPr id="28" name="Picture 9"/>
          <p:cNvPicPr>
            <a:picLocks noChangeAspect="1"/>
          </p:cNvPicPr>
          <p:nvPr/>
        </p:nvPicPr>
        <p:blipFill>
          <a:blip r:embed="rId9"/>
          <a:stretch>
            <a:fillRect/>
          </a:stretch>
        </p:blipFill>
        <p:spPr>
          <a:xfrm>
            <a:off x="1984375" y="5421313"/>
            <a:ext cx="4067175" cy="854075"/>
          </a:xfrm>
          <a:prstGeom prst="rect">
            <a:avLst/>
          </a:prstGeom>
          <a:noFill/>
          <a:ln w="9525">
            <a:noFill/>
          </a:ln>
        </p:spPr>
      </p:pic>
      <p:pic>
        <p:nvPicPr>
          <p:cNvPr id="1036" name="Picture 12"/>
          <p:cNvPicPr>
            <a:picLocks noChangeAspect="1"/>
          </p:cNvPicPr>
          <p:nvPr/>
        </p:nvPicPr>
        <p:blipFill>
          <a:blip r:embed="rId11"/>
          <a:stretch>
            <a:fillRect/>
          </a:stretch>
        </p:blipFill>
        <p:spPr>
          <a:xfrm>
            <a:off x="1279525" y="5146675"/>
            <a:ext cx="660400" cy="492125"/>
          </a:xfrm>
          <a:prstGeom prst="rect">
            <a:avLst/>
          </a:prstGeom>
          <a:noFill/>
          <a:ln w="9525">
            <a:noFill/>
          </a:ln>
        </p:spPr>
      </p:pic>
      <p:pic>
        <p:nvPicPr>
          <p:cNvPr id="1037" name="Picture 13"/>
          <p:cNvPicPr>
            <a:picLocks noChangeAspect="1"/>
          </p:cNvPicPr>
          <p:nvPr/>
        </p:nvPicPr>
        <p:blipFill>
          <a:blip r:embed="rId12"/>
          <a:stretch>
            <a:fillRect/>
          </a:stretch>
        </p:blipFill>
        <p:spPr>
          <a:xfrm>
            <a:off x="6629400" y="4656138"/>
            <a:ext cx="193675" cy="1363662"/>
          </a:xfrm>
          <a:prstGeom prst="rect">
            <a:avLst/>
          </a:prstGeom>
          <a:noFill/>
          <a:ln w="9525">
            <a:noFill/>
          </a:ln>
        </p:spPr>
      </p:pic>
      <p:pic>
        <p:nvPicPr>
          <p:cNvPr id="1038" name="Picture 14"/>
          <p:cNvPicPr>
            <a:picLocks noChangeAspect="1"/>
          </p:cNvPicPr>
          <p:nvPr/>
        </p:nvPicPr>
        <p:blipFill>
          <a:blip r:embed="rId13"/>
          <a:stretch>
            <a:fillRect/>
          </a:stretch>
        </p:blipFill>
        <p:spPr>
          <a:xfrm>
            <a:off x="6345238" y="1838325"/>
            <a:ext cx="127000" cy="2097088"/>
          </a:xfrm>
          <a:prstGeom prst="rect">
            <a:avLst/>
          </a:prstGeom>
          <a:noFill/>
          <a:ln w="9525">
            <a:noFill/>
          </a:ln>
        </p:spPr>
      </p:pic>
      <p:pic>
        <p:nvPicPr>
          <p:cNvPr id="33" name="Picture 14"/>
          <p:cNvPicPr>
            <a:picLocks noChangeAspect="1"/>
          </p:cNvPicPr>
          <p:nvPr/>
        </p:nvPicPr>
        <p:blipFill>
          <a:blip r:embed="rId13"/>
          <a:stretch>
            <a:fillRect/>
          </a:stretch>
        </p:blipFill>
        <p:spPr>
          <a:xfrm>
            <a:off x="6324600" y="4303713"/>
            <a:ext cx="127000" cy="20970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up)">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ipe(right)">
                                      <p:cBhvr>
                                        <p:cTn id="16" dur="500"/>
                                        <p:tgtEl>
                                          <p:spTgt spid="10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wipe(right)">
                                      <p:cBhvr>
                                        <p:cTn id="21" dur="500"/>
                                        <p:tgtEl>
                                          <p:spTgt spid="10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wipe(up)">
                                      <p:cBhvr>
                                        <p:cTn id="26" dur="500"/>
                                        <p:tgtEl>
                                          <p:spTgt spid="103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wipe(down)">
                                      <p:cBhvr>
                                        <p:cTn id="35" dur="580">
                                          <p:stCondLst>
                                            <p:cond delay="0"/>
                                          </p:stCondLst>
                                        </p:cTn>
                                        <p:tgtEl>
                                          <p:spTgt spid="1035"/>
                                        </p:tgtEl>
                                      </p:cBhvr>
                                    </p:animEffect>
                                    <p:anim calcmode="lin" valueType="num">
                                      <p:cBhvr>
                                        <p:cTn id="36" dur="1822" tmFilter="0,0; 0.14,0.36; 0.43,0.73; 0.71,0.91; 1.0,1.0">
                                          <p:stCondLst>
                                            <p:cond delay="0"/>
                                          </p:stCondLst>
                                        </p:cTn>
                                        <p:tgtEl>
                                          <p:spTgt spid="103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35"/>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35"/>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35"/>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35"/>
                                        </p:tgtEl>
                                        <p:attrNameLst>
                                          <p:attrName>ppt_y</p:attrName>
                                        </p:attrNameLst>
                                      </p:cBhvr>
                                      <p:tavLst>
                                        <p:tav tm="0" fmla="#ppt_y-sin(pi*$)/81">
                                          <p:val>
                                            <p:fltVal val="0"/>
                                          </p:val>
                                        </p:tav>
                                        <p:tav tm="100000">
                                          <p:val>
                                            <p:fltVal val="1"/>
                                          </p:val>
                                        </p:tav>
                                      </p:tavLst>
                                    </p:anim>
                                    <p:animScale>
                                      <p:cBhvr>
                                        <p:cTn id="41" dur="26">
                                          <p:stCondLst>
                                            <p:cond delay="650"/>
                                          </p:stCondLst>
                                        </p:cTn>
                                        <p:tgtEl>
                                          <p:spTgt spid="1035"/>
                                        </p:tgtEl>
                                      </p:cBhvr>
                                      <p:to x="100000" y="60000"/>
                                    </p:animScale>
                                    <p:animScale>
                                      <p:cBhvr>
                                        <p:cTn id="42" dur="166" decel="50000">
                                          <p:stCondLst>
                                            <p:cond delay="676"/>
                                          </p:stCondLst>
                                        </p:cTn>
                                        <p:tgtEl>
                                          <p:spTgt spid="1035"/>
                                        </p:tgtEl>
                                      </p:cBhvr>
                                      <p:to x="100000" y="100000"/>
                                    </p:animScale>
                                    <p:animScale>
                                      <p:cBhvr>
                                        <p:cTn id="43" dur="26">
                                          <p:stCondLst>
                                            <p:cond delay="1312"/>
                                          </p:stCondLst>
                                        </p:cTn>
                                        <p:tgtEl>
                                          <p:spTgt spid="1035"/>
                                        </p:tgtEl>
                                      </p:cBhvr>
                                      <p:to x="100000" y="80000"/>
                                    </p:animScale>
                                    <p:animScale>
                                      <p:cBhvr>
                                        <p:cTn id="44" dur="166" decel="50000">
                                          <p:stCondLst>
                                            <p:cond delay="1338"/>
                                          </p:stCondLst>
                                        </p:cTn>
                                        <p:tgtEl>
                                          <p:spTgt spid="1035"/>
                                        </p:tgtEl>
                                      </p:cBhvr>
                                      <p:to x="100000" y="100000"/>
                                    </p:animScale>
                                    <p:animScale>
                                      <p:cBhvr>
                                        <p:cTn id="45" dur="26">
                                          <p:stCondLst>
                                            <p:cond delay="1642"/>
                                          </p:stCondLst>
                                        </p:cTn>
                                        <p:tgtEl>
                                          <p:spTgt spid="1035"/>
                                        </p:tgtEl>
                                      </p:cBhvr>
                                      <p:to x="100000" y="90000"/>
                                    </p:animScale>
                                    <p:animScale>
                                      <p:cBhvr>
                                        <p:cTn id="46" dur="166" decel="50000">
                                          <p:stCondLst>
                                            <p:cond delay="1668"/>
                                          </p:stCondLst>
                                        </p:cTn>
                                        <p:tgtEl>
                                          <p:spTgt spid="1035"/>
                                        </p:tgtEl>
                                      </p:cBhvr>
                                      <p:to x="100000" y="100000"/>
                                    </p:animScale>
                                    <p:animScale>
                                      <p:cBhvr>
                                        <p:cTn id="47" dur="26">
                                          <p:stCondLst>
                                            <p:cond delay="1808"/>
                                          </p:stCondLst>
                                        </p:cTn>
                                        <p:tgtEl>
                                          <p:spTgt spid="1035"/>
                                        </p:tgtEl>
                                      </p:cBhvr>
                                      <p:to x="100000" y="95000"/>
                                    </p:animScale>
                                    <p:animScale>
                                      <p:cBhvr>
                                        <p:cTn id="48" dur="166" decel="50000">
                                          <p:stCondLst>
                                            <p:cond delay="1834"/>
                                          </p:stCondLst>
                                        </p:cTn>
                                        <p:tgtEl>
                                          <p:spTgt spid="1035"/>
                                        </p:tgtEl>
                                      </p:cBhvr>
                                      <p:to x="100000" y="100000"/>
                                    </p:animScale>
                                  </p:childTnLst>
                                  <p:subTnLst>
                                    <p:audio>
                                      <p:cMediaNode>
                                        <p:cTn display="0" masterRel="sameClick">
                                          <p:stCondLst>
                                            <p:cond evt="begin" delay="0">
                                              <p:tn val="33"/>
                                            </p:cond>
                                          </p:stCondLst>
                                          <p:endCondLst>
                                            <p:cond evt="onStopAudio" delay="0">
                                              <p:tgtEl>
                                                <p:sldTgt/>
                                              </p:tgtEl>
                                            </p:cond>
                                          </p:endCondLst>
                                        </p:cTn>
                                        <p:tgtEl>
                                          <p:sndTgt r:embed="rId3" name="bomb.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up)">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right)">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036"/>
                                        </p:tgtEl>
                                        <p:attrNameLst>
                                          <p:attrName>style.visibility</p:attrName>
                                        </p:attrNameLst>
                                      </p:cBhvr>
                                      <p:to>
                                        <p:strVal val="visible"/>
                                      </p:to>
                                    </p:set>
                                    <p:animEffect transition="in" filter="wipe(right)">
                                      <p:cBhvr>
                                        <p:cTn id="63" dur="500"/>
                                        <p:tgtEl>
                                          <p:spTgt spid="103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1037"/>
                                        </p:tgtEl>
                                        <p:attrNameLst>
                                          <p:attrName>style.visibility</p:attrName>
                                        </p:attrNameLst>
                                      </p:cBhvr>
                                      <p:to>
                                        <p:strVal val="visible"/>
                                      </p:to>
                                    </p:set>
                                    <p:animEffect transition="in" filter="wipe(down)">
                                      <p:cBhvr>
                                        <p:cTn id="77" dur="580">
                                          <p:stCondLst>
                                            <p:cond delay="0"/>
                                          </p:stCondLst>
                                        </p:cTn>
                                        <p:tgtEl>
                                          <p:spTgt spid="1037"/>
                                        </p:tgtEl>
                                      </p:cBhvr>
                                    </p:animEffect>
                                    <p:anim calcmode="lin" valueType="num">
                                      <p:cBhvr>
                                        <p:cTn id="78" dur="1822" tmFilter="0,0; 0.14,0.36; 0.43,0.73; 0.71,0.91; 1.0,1.0">
                                          <p:stCondLst>
                                            <p:cond delay="0"/>
                                          </p:stCondLst>
                                        </p:cTn>
                                        <p:tgtEl>
                                          <p:spTgt spid="1037"/>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037"/>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037"/>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037"/>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037"/>
                                        </p:tgtEl>
                                        <p:attrNameLst>
                                          <p:attrName>ppt_y</p:attrName>
                                        </p:attrNameLst>
                                      </p:cBhvr>
                                      <p:tavLst>
                                        <p:tav tm="0" fmla="#ppt_y-sin(pi*$)/81">
                                          <p:val>
                                            <p:fltVal val="0"/>
                                          </p:val>
                                        </p:tav>
                                        <p:tav tm="100000">
                                          <p:val>
                                            <p:fltVal val="1"/>
                                          </p:val>
                                        </p:tav>
                                      </p:tavLst>
                                    </p:anim>
                                    <p:animScale>
                                      <p:cBhvr>
                                        <p:cTn id="83" dur="26">
                                          <p:stCondLst>
                                            <p:cond delay="650"/>
                                          </p:stCondLst>
                                        </p:cTn>
                                        <p:tgtEl>
                                          <p:spTgt spid="1037"/>
                                        </p:tgtEl>
                                      </p:cBhvr>
                                      <p:to x="100000" y="60000"/>
                                    </p:animScale>
                                    <p:animScale>
                                      <p:cBhvr>
                                        <p:cTn id="84" dur="166" decel="50000">
                                          <p:stCondLst>
                                            <p:cond delay="676"/>
                                          </p:stCondLst>
                                        </p:cTn>
                                        <p:tgtEl>
                                          <p:spTgt spid="1037"/>
                                        </p:tgtEl>
                                      </p:cBhvr>
                                      <p:to x="100000" y="100000"/>
                                    </p:animScale>
                                    <p:animScale>
                                      <p:cBhvr>
                                        <p:cTn id="85" dur="26">
                                          <p:stCondLst>
                                            <p:cond delay="1312"/>
                                          </p:stCondLst>
                                        </p:cTn>
                                        <p:tgtEl>
                                          <p:spTgt spid="1037"/>
                                        </p:tgtEl>
                                      </p:cBhvr>
                                      <p:to x="100000" y="80000"/>
                                    </p:animScale>
                                    <p:animScale>
                                      <p:cBhvr>
                                        <p:cTn id="86" dur="166" decel="50000">
                                          <p:stCondLst>
                                            <p:cond delay="1338"/>
                                          </p:stCondLst>
                                        </p:cTn>
                                        <p:tgtEl>
                                          <p:spTgt spid="1037"/>
                                        </p:tgtEl>
                                      </p:cBhvr>
                                      <p:to x="100000" y="100000"/>
                                    </p:animScale>
                                    <p:animScale>
                                      <p:cBhvr>
                                        <p:cTn id="87" dur="26">
                                          <p:stCondLst>
                                            <p:cond delay="1642"/>
                                          </p:stCondLst>
                                        </p:cTn>
                                        <p:tgtEl>
                                          <p:spTgt spid="1037"/>
                                        </p:tgtEl>
                                      </p:cBhvr>
                                      <p:to x="100000" y="90000"/>
                                    </p:animScale>
                                    <p:animScale>
                                      <p:cBhvr>
                                        <p:cTn id="88" dur="166" decel="50000">
                                          <p:stCondLst>
                                            <p:cond delay="1668"/>
                                          </p:stCondLst>
                                        </p:cTn>
                                        <p:tgtEl>
                                          <p:spTgt spid="1037"/>
                                        </p:tgtEl>
                                      </p:cBhvr>
                                      <p:to x="100000" y="100000"/>
                                    </p:animScale>
                                    <p:animScale>
                                      <p:cBhvr>
                                        <p:cTn id="89" dur="26">
                                          <p:stCondLst>
                                            <p:cond delay="1808"/>
                                          </p:stCondLst>
                                        </p:cTn>
                                        <p:tgtEl>
                                          <p:spTgt spid="1037"/>
                                        </p:tgtEl>
                                      </p:cBhvr>
                                      <p:to x="100000" y="95000"/>
                                    </p:animScale>
                                    <p:animScale>
                                      <p:cBhvr>
                                        <p:cTn id="90" dur="166" decel="50000">
                                          <p:stCondLst>
                                            <p:cond delay="1834"/>
                                          </p:stCondLst>
                                        </p:cTn>
                                        <p:tgtEl>
                                          <p:spTgt spid="1037"/>
                                        </p:tgtEl>
                                      </p:cBhvr>
                                      <p:to x="100000" y="100000"/>
                                    </p:animScale>
                                  </p:childTnLst>
                                  <p:subTnLst>
                                    <p:audio>
                                      <p:cMediaNode>
                                        <p:cTn display="0" masterRel="sameClick">
                                          <p:stCondLst>
                                            <p:cond evt="begin" delay="0">
                                              <p:tn val="75"/>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Persistent Connection</a:t>
            </a:r>
          </a:p>
        </p:txBody>
      </p:sp>
      <p:sp>
        <p:nvSpPr>
          <p:cNvPr id="3" name="Content Placeholder 2"/>
          <p:cNvSpPr>
            <a:spLocks noGrp="1"/>
          </p:cNvSpPr>
          <p:nvPr>
            <p:ph idx="1"/>
          </p:nvPr>
        </p:nvSpPr>
        <p:spPr/>
        <p:txBody>
          <a:bodyPr/>
          <a:lstStyle/>
          <a:p>
            <a:r>
              <a:rPr lang="en-US"/>
              <a:t>HTTP 1.0 specifies PC</a:t>
            </a:r>
          </a:p>
          <a:p>
            <a:r>
              <a:rPr lang="en-US"/>
              <a:t>Server leaves the connection open for more requests after sending a response.</a:t>
            </a:r>
          </a:p>
          <a:p>
            <a:r>
              <a:rPr lang="en-US"/>
              <a:t>The server can close the connection at the request of a client or if a time-out has been reached. </a:t>
            </a:r>
          </a:p>
          <a:p>
            <a:r>
              <a:rPr lang="en-US"/>
              <a:t>Server sends length / if not known finally closes indicating EOF</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 Example </a:t>
            </a:r>
            <a:endParaRPr lang="en-US" altLang="en-US" sz="2000" dirty="0">
              <a:solidFill>
                <a:schemeClr val="bg2"/>
              </a:solidFill>
              <a:latin typeface="Times-BoldItalic" charset="0"/>
            </a:endParaRPr>
          </a:p>
        </p:txBody>
      </p:sp>
      <p:grpSp>
        <p:nvGrpSpPr>
          <p:cNvPr id="2" name="Group 1"/>
          <p:cNvGrpSpPr/>
          <p:nvPr/>
        </p:nvGrpSpPr>
        <p:grpSpPr>
          <a:xfrm>
            <a:off x="1468438" y="685800"/>
            <a:ext cx="6837362" cy="5867400"/>
            <a:chOff x="1468438" y="838200"/>
            <a:chExt cx="6837362" cy="5584825"/>
          </a:xfrm>
        </p:grpSpPr>
        <p:pic>
          <p:nvPicPr>
            <p:cNvPr id="17425" name="Picture 2"/>
            <p:cNvPicPr>
              <a:picLocks noChangeAspect="1"/>
            </p:cNvPicPr>
            <p:nvPr/>
          </p:nvPicPr>
          <p:blipFill>
            <a:blip r:embed="rId4"/>
            <a:stretch>
              <a:fillRect/>
            </a:stretch>
          </p:blipFill>
          <p:spPr>
            <a:xfrm>
              <a:off x="1468438" y="962025"/>
              <a:ext cx="515937" cy="5461000"/>
            </a:xfrm>
            <a:prstGeom prst="rect">
              <a:avLst/>
            </a:prstGeom>
            <a:noFill/>
            <a:ln w="9525">
              <a:noFill/>
            </a:ln>
          </p:spPr>
        </p:pic>
        <p:pic>
          <p:nvPicPr>
            <p:cNvPr id="17426" name="Picture 3"/>
            <p:cNvPicPr>
              <a:picLocks noChangeAspect="1"/>
            </p:cNvPicPr>
            <p:nvPr/>
          </p:nvPicPr>
          <p:blipFill>
            <a:blip r:embed="rId5"/>
            <a:stretch>
              <a:fillRect/>
            </a:stretch>
          </p:blipFill>
          <p:spPr>
            <a:xfrm>
              <a:off x="6251575" y="838200"/>
              <a:ext cx="2054225" cy="5584825"/>
            </a:xfrm>
            <a:prstGeom prst="rect">
              <a:avLst/>
            </a:prstGeom>
            <a:noFill/>
            <a:ln w="9525">
              <a:noFill/>
            </a:ln>
          </p:spPr>
        </p:pic>
      </p:grpSp>
      <p:pic>
        <p:nvPicPr>
          <p:cNvPr id="24586" name="Picture 8"/>
          <p:cNvPicPr>
            <a:picLocks noChangeAspect="1"/>
          </p:cNvPicPr>
          <p:nvPr/>
        </p:nvPicPr>
        <p:blipFill>
          <a:blip r:embed="rId6"/>
          <a:stretch>
            <a:fillRect/>
          </a:stretch>
        </p:blipFill>
        <p:spPr>
          <a:xfrm>
            <a:off x="7696200" y="1858963"/>
            <a:ext cx="454025" cy="4157662"/>
          </a:xfrm>
          <a:prstGeom prst="rect">
            <a:avLst/>
          </a:prstGeom>
          <a:noFill/>
          <a:ln w="9525">
            <a:noFill/>
          </a:ln>
        </p:spPr>
      </p:pic>
      <p:pic>
        <p:nvPicPr>
          <p:cNvPr id="24587" name="Picture 11"/>
          <p:cNvPicPr>
            <a:picLocks noChangeAspect="1"/>
          </p:cNvPicPr>
          <p:nvPr/>
        </p:nvPicPr>
        <p:blipFill>
          <a:blip r:embed="rId7"/>
          <a:stretch>
            <a:fillRect/>
          </a:stretch>
        </p:blipFill>
        <p:spPr>
          <a:xfrm>
            <a:off x="1768475" y="1524000"/>
            <a:ext cx="5741988" cy="457200"/>
          </a:xfrm>
          <a:prstGeom prst="rect">
            <a:avLst/>
          </a:prstGeom>
          <a:noFill/>
          <a:ln w="9525">
            <a:noFill/>
          </a:ln>
        </p:spPr>
      </p:pic>
      <p:pic>
        <p:nvPicPr>
          <p:cNvPr id="24588" name="Picture 12"/>
          <p:cNvPicPr>
            <a:picLocks noChangeAspect="1"/>
          </p:cNvPicPr>
          <p:nvPr/>
        </p:nvPicPr>
        <p:blipFill>
          <a:blip r:embed="rId8"/>
          <a:stretch>
            <a:fillRect/>
          </a:stretch>
        </p:blipFill>
        <p:spPr>
          <a:xfrm>
            <a:off x="1725613" y="1981200"/>
            <a:ext cx="5738812" cy="454025"/>
          </a:xfrm>
          <a:prstGeom prst="rect">
            <a:avLst/>
          </a:prstGeom>
          <a:noFill/>
          <a:ln w="9525">
            <a:noFill/>
          </a:ln>
        </p:spPr>
      </p:pic>
      <p:pic>
        <p:nvPicPr>
          <p:cNvPr id="24589" name="Picture 13"/>
          <p:cNvPicPr>
            <a:picLocks noChangeAspect="1"/>
          </p:cNvPicPr>
          <p:nvPr/>
        </p:nvPicPr>
        <p:blipFill>
          <a:blip r:embed="rId9"/>
          <a:stretch>
            <a:fillRect/>
          </a:stretch>
        </p:blipFill>
        <p:spPr>
          <a:xfrm>
            <a:off x="1752600" y="2411413"/>
            <a:ext cx="5741988" cy="484187"/>
          </a:xfrm>
          <a:prstGeom prst="rect">
            <a:avLst/>
          </a:prstGeom>
          <a:noFill/>
          <a:ln w="9525">
            <a:noFill/>
          </a:ln>
        </p:spPr>
      </p:pic>
      <p:pic>
        <p:nvPicPr>
          <p:cNvPr id="24591" name="Picture 15"/>
          <p:cNvPicPr>
            <a:picLocks noChangeAspect="1"/>
          </p:cNvPicPr>
          <p:nvPr/>
        </p:nvPicPr>
        <p:blipFill>
          <a:blip r:embed="rId10"/>
          <a:stretch>
            <a:fillRect/>
          </a:stretch>
        </p:blipFill>
        <p:spPr>
          <a:xfrm>
            <a:off x="1752600" y="2924175"/>
            <a:ext cx="5741988" cy="547688"/>
          </a:xfrm>
          <a:prstGeom prst="rect">
            <a:avLst/>
          </a:prstGeom>
          <a:noFill/>
          <a:ln w="9525">
            <a:noFill/>
          </a:ln>
        </p:spPr>
      </p:pic>
      <p:pic>
        <p:nvPicPr>
          <p:cNvPr id="24592" name="Picture 16"/>
          <p:cNvPicPr>
            <a:picLocks noChangeAspect="1"/>
          </p:cNvPicPr>
          <p:nvPr/>
        </p:nvPicPr>
        <p:blipFill>
          <a:blip r:embed="rId11"/>
          <a:stretch>
            <a:fillRect/>
          </a:stretch>
        </p:blipFill>
        <p:spPr>
          <a:xfrm>
            <a:off x="762000" y="3149600"/>
            <a:ext cx="879475" cy="736600"/>
          </a:xfrm>
          <a:prstGeom prst="rect">
            <a:avLst/>
          </a:prstGeom>
          <a:noFill/>
          <a:ln w="9525">
            <a:noFill/>
          </a:ln>
        </p:spPr>
      </p:pic>
      <p:pic>
        <p:nvPicPr>
          <p:cNvPr id="24595" name="Picture 19"/>
          <p:cNvPicPr>
            <a:picLocks noChangeAspect="1"/>
          </p:cNvPicPr>
          <p:nvPr/>
        </p:nvPicPr>
        <p:blipFill>
          <a:blip r:embed="rId12"/>
          <a:stretch>
            <a:fillRect/>
          </a:stretch>
        </p:blipFill>
        <p:spPr>
          <a:xfrm>
            <a:off x="1752600" y="3505200"/>
            <a:ext cx="5741988" cy="538163"/>
          </a:xfrm>
          <a:prstGeom prst="rect">
            <a:avLst/>
          </a:prstGeom>
          <a:noFill/>
          <a:ln w="9525">
            <a:noFill/>
          </a:ln>
        </p:spPr>
      </p:pic>
      <p:pic>
        <p:nvPicPr>
          <p:cNvPr id="23" name="Picture 15"/>
          <p:cNvPicPr>
            <a:picLocks noChangeAspect="1"/>
          </p:cNvPicPr>
          <p:nvPr/>
        </p:nvPicPr>
        <p:blipFill>
          <a:blip r:embed="rId10"/>
          <a:stretch>
            <a:fillRect/>
          </a:stretch>
        </p:blipFill>
        <p:spPr>
          <a:xfrm>
            <a:off x="1752600" y="4102100"/>
            <a:ext cx="5741988" cy="546100"/>
          </a:xfrm>
          <a:prstGeom prst="rect">
            <a:avLst/>
          </a:prstGeom>
          <a:noFill/>
          <a:ln w="9525">
            <a:noFill/>
          </a:ln>
        </p:spPr>
      </p:pic>
      <p:pic>
        <p:nvPicPr>
          <p:cNvPr id="24596" name="Picture 20"/>
          <p:cNvPicPr>
            <a:picLocks noChangeAspect="1"/>
          </p:cNvPicPr>
          <p:nvPr/>
        </p:nvPicPr>
        <p:blipFill>
          <a:blip r:embed="rId13"/>
          <a:stretch>
            <a:fillRect/>
          </a:stretch>
        </p:blipFill>
        <p:spPr>
          <a:xfrm>
            <a:off x="609600" y="4359275"/>
            <a:ext cx="1057275" cy="787400"/>
          </a:xfrm>
          <a:prstGeom prst="rect">
            <a:avLst/>
          </a:prstGeom>
          <a:noFill/>
          <a:ln w="9525">
            <a:noFill/>
          </a:ln>
        </p:spPr>
      </p:pic>
      <p:pic>
        <p:nvPicPr>
          <p:cNvPr id="24598" name="Picture 22"/>
          <p:cNvPicPr>
            <a:picLocks noChangeAspect="1"/>
          </p:cNvPicPr>
          <p:nvPr/>
        </p:nvPicPr>
        <p:blipFill>
          <a:blip r:embed="rId14"/>
          <a:stretch>
            <a:fillRect/>
          </a:stretch>
        </p:blipFill>
        <p:spPr>
          <a:xfrm>
            <a:off x="1768475" y="4724400"/>
            <a:ext cx="5746750" cy="422275"/>
          </a:xfrm>
          <a:prstGeom prst="rect">
            <a:avLst/>
          </a:prstGeom>
          <a:noFill/>
          <a:ln w="9525">
            <a:noFill/>
          </a:ln>
        </p:spPr>
      </p:pic>
      <p:pic>
        <p:nvPicPr>
          <p:cNvPr id="24599" name="Picture 23"/>
          <p:cNvPicPr>
            <a:picLocks noChangeAspect="1"/>
          </p:cNvPicPr>
          <p:nvPr/>
        </p:nvPicPr>
        <p:blipFill>
          <a:blip r:embed="rId15"/>
          <a:stretch>
            <a:fillRect/>
          </a:stretch>
        </p:blipFill>
        <p:spPr>
          <a:xfrm>
            <a:off x="1757363" y="5105400"/>
            <a:ext cx="5737225" cy="434975"/>
          </a:xfrm>
          <a:prstGeom prst="rect">
            <a:avLst/>
          </a:prstGeom>
          <a:noFill/>
          <a:ln w="9525">
            <a:noFill/>
          </a:ln>
        </p:spPr>
      </p:pic>
      <p:pic>
        <p:nvPicPr>
          <p:cNvPr id="24600" name="Picture 24"/>
          <p:cNvPicPr>
            <a:picLocks noChangeAspect="1"/>
          </p:cNvPicPr>
          <p:nvPr/>
        </p:nvPicPr>
        <p:blipFill>
          <a:blip r:embed="rId16"/>
          <a:stretch>
            <a:fillRect/>
          </a:stretch>
        </p:blipFill>
        <p:spPr>
          <a:xfrm>
            <a:off x="1768475" y="5540375"/>
            <a:ext cx="5746750" cy="476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4587"/>
                                        </p:tgtEl>
                                        <p:attrNameLst>
                                          <p:attrName>style.visibility</p:attrName>
                                        </p:attrNameLst>
                                      </p:cBhvr>
                                      <p:to>
                                        <p:strVal val="visible"/>
                                      </p:to>
                                    </p:set>
                                    <p:animEffect transition="in" filter="wipe(left)">
                                      <p:cBhvr>
                                        <p:cTn id="11" dur="500"/>
                                        <p:tgtEl>
                                          <p:spTgt spid="2458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588"/>
                                        </p:tgtEl>
                                        <p:attrNameLst>
                                          <p:attrName>style.visibility</p:attrName>
                                        </p:attrNameLst>
                                      </p:cBhvr>
                                      <p:to>
                                        <p:strVal val="visible"/>
                                      </p:to>
                                    </p:set>
                                    <p:animEffect transition="in" filter="wipe(right)">
                                      <p:cBhvr>
                                        <p:cTn id="16" dur="500"/>
                                        <p:tgtEl>
                                          <p:spTgt spid="245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589"/>
                                        </p:tgtEl>
                                        <p:attrNameLst>
                                          <p:attrName>style.visibility</p:attrName>
                                        </p:attrNameLst>
                                      </p:cBhvr>
                                      <p:to>
                                        <p:strVal val="visible"/>
                                      </p:to>
                                    </p:set>
                                    <p:animEffect transition="in" filter="wipe(left)">
                                      <p:cBhvr>
                                        <p:cTn id="21" dur="500"/>
                                        <p:tgtEl>
                                          <p:spTgt spid="245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591"/>
                                        </p:tgtEl>
                                        <p:attrNameLst>
                                          <p:attrName>style.visibility</p:attrName>
                                        </p:attrNameLst>
                                      </p:cBhvr>
                                      <p:to>
                                        <p:strVal val="visible"/>
                                      </p:to>
                                    </p:set>
                                    <p:animEffect transition="in" filter="wipe(right)">
                                      <p:cBhvr>
                                        <p:cTn id="26" dur="500"/>
                                        <p:tgtEl>
                                          <p:spTgt spid="2459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4592"/>
                                        </p:tgtEl>
                                        <p:attrNameLst>
                                          <p:attrName>style.visibility</p:attrName>
                                        </p:attrNameLst>
                                      </p:cBhvr>
                                      <p:to>
                                        <p:strVal val="visible"/>
                                      </p:to>
                                    </p:set>
                                    <p:anim calcmode="lin" valueType="num">
                                      <p:cBhvr>
                                        <p:cTn id="31" dur="500" fill="hold"/>
                                        <p:tgtEl>
                                          <p:spTgt spid="24592"/>
                                        </p:tgtEl>
                                        <p:attrNameLst>
                                          <p:attrName>ppt_w</p:attrName>
                                        </p:attrNameLst>
                                      </p:cBhvr>
                                      <p:tavLst>
                                        <p:tav tm="0">
                                          <p:val>
                                            <p:fltVal val="0"/>
                                          </p:val>
                                        </p:tav>
                                        <p:tav tm="100000">
                                          <p:val>
                                            <p:strVal val="#ppt_w"/>
                                          </p:val>
                                        </p:tav>
                                      </p:tavLst>
                                    </p:anim>
                                    <p:anim calcmode="lin" valueType="num">
                                      <p:cBhvr>
                                        <p:cTn id="32" dur="500" fill="hold"/>
                                        <p:tgtEl>
                                          <p:spTgt spid="24592"/>
                                        </p:tgtEl>
                                        <p:attrNameLst>
                                          <p:attrName>ppt_h</p:attrName>
                                        </p:attrNameLst>
                                      </p:cBhvr>
                                      <p:tavLst>
                                        <p:tav tm="0">
                                          <p:val>
                                            <p:fltVal val="0"/>
                                          </p:val>
                                        </p:tav>
                                        <p:tav tm="100000">
                                          <p:val>
                                            <p:strVal val="#ppt_h"/>
                                          </p:val>
                                        </p:tav>
                                      </p:tavLst>
                                    </p:anim>
                                    <p:animEffect transition="in" filter="fade">
                                      <p:cBhvr>
                                        <p:cTn id="33" dur="500"/>
                                        <p:tgtEl>
                                          <p:spTgt spid="2459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595"/>
                                        </p:tgtEl>
                                        <p:attrNameLst>
                                          <p:attrName>style.visibility</p:attrName>
                                        </p:attrNameLst>
                                      </p:cBhvr>
                                      <p:to>
                                        <p:strVal val="visible"/>
                                      </p:to>
                                    </p:set>
                                    <p:animEffect transition="in" filter="wipe(left)">
                                      <p:cBhvr>
                                        <p:cTn id="38" dur="500"/>
                                        <p:tgtEl>
                                          <p:spTgt spid="245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4596"/>
                                        </p:tgtEl>
                                        <p:attrNameLst>
                                          <p:attrName>style.visibility</p:attrName>
                                        </p:attrNameLst>
                                      </p:cBhvr>
                                      <p:to>
                                        <p:strVal val="visible"/>
                                      </p:to>
                                    </p:set>
                                    <p:anim calcmode="lin" valueType="num">
                                      <p:cBhvr>
                                        <p:cTn id="48" dur="500" fill="hold"/>
                                        <p:tgtEl>
                                          <p:spTgt spid="24596"/>
                                        </p:tgtEl>
                                        <p:attrNameLst>
                                          <p:attrName>ppt_w</p:attrName>
                                        </p:attrNameLst>
                                      </p:cBhvr>
                                      <p:tavLst>
                                        <p:tav tm="0">
                                          <p:val>
                                            <p:fltVal val="0"/>
                                          </p:val>
                                        </p:tav>
                                        <p:tav tm="100000">
                                          <p:val>
                                            <p:strVal val="#ppt_w"/>
                                          </p:val>
                                        </p:tav>
                                      </p:tavLst>
                                    </p:anim>
                                    <p:anim calcmode="lin" valueType="num">
                                      <p:cBhvr>
                                        <p:cTn id="49" dur="500" fill="hold"/>
                                        <p:tgtEl>
                                          <p:spTgt spid="24596"/>
                                        </p:tgtEl>
                                        <p:attrNameLst>
                                          <p:attrName>ppt_h</p:attrName>
                                        </p:attrNameLst>
                                      </p:cBhvr>
                                      <p:tavLst>
                                        <p:tav tm="0">
                                          <p:val>
                                            <p:fltVal val="0"/>
                                          </p:val>
                                        </p:tav>
                                        <p:tav tm="100000">
                                          <p:val>
                                            <p:strVal val="#ppt_h"/>
                                          </p:val>
                                        </p:tav>
                                      </p:tavLst>
                                    </p:anim>
                                    <p:animEffect transition="in" filter="fade">
                                      <p:cBhvr>
                                        <p:cTn id="50" dur="500"/>
                                        <p:tgtEl>
                                          <p:spTgt spid="2459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4598"/>
                                        </p:tgtEl>
                                        <p:attrNameLst>
                                          <p:attrName>style.visibility</p:attrName>
                                        </p:attrNameLst>
                                      </p:cBhvr>
                                      <p:to>
                                        <p:strVal val="visible"/>
                                      </p:to>
                                    </p:set>
                                    <p:animEffect transition="in" filter="wipe(left)">
                                      <p:cBhvr>
                                        <p:cTn id="55" dur="500"/>
                                        <p:tgtEl>
                                          <p:spTgt spid="2459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4599"/>
                                        </p:tgtEl>
                                        <p:attrNameLst>
                                          <p:attrName>style.visibility</p:attrName>
                                        </p:attrNameLst>
                                      </p:cBhvr>
                                      <p:to>
                                        <p:strVal val="visible"/>
                                      </p:to>
                                    </p:set>
                                    <p:animEffect transition="in" filter="wipe(right)">
                                      <p:cBhvr>
                                        <p:cTn id="60" dur="500"/>
                                        <p:tgtEl>
                                          <p:spTgt spid="2459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4600"/>
                                        </p:tgtEl>
                                        <p:attrNameLst>
                                          <p:attrName>style.visibility</p:attrName>
                                        </p:attrNameLst>
                                      </p:cBhvr>
                                      <p:to>
                                        <p:strVal val="visible"/>
                                      </p:to>
                                    </p:set>
                                    <p:animEffect transition="in" filter="wipe(left)">
                                      <p:cBhvr>
                                        <p:cTn id="65" dur="500"/>
                                        <p:tgtEl>
                                          <p:spTgt spid="2460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3" fill="hold" nodeType="clickEffect">
                                  <p:stCondLst>
                                    <p:cond delay="0"/>
                                  </p:stCondLst>
                                  <p:childTnLst>
                                    <p:set>
                                      <p:cBhvr>
                                        <p:cTn id="69" dur="1" fill="hold">
                                          <p:stCondLst>
                                            <p:cond delay="0"/>
                                          </p:stCondLst>
                                        </p:cTn>
                                        <p:tgtEl>
                                          <p:spTgt spid="24586"/>
                                        </p:tgtEl>
                                        <p:attrNameLst>
                                          <p:attrName>style.visibility</p:attrName>
                                        </p:attrNameLst>
                                      </p:cBhvr>
                                      <p:to>
                                        <p:strVal val="visible"/>
                                      </p:to>
                                    </p:set>
                                    <p:anim calcmode="lin" valueType="num">
                                      <p:cBhvr additive="base">
                                        <p:cTn id="70" dur="500" fill="hold"/>
                                        <p:tgtEl>
                                          <p:spTgt spid="24586"/>
                                        </p:tgtEl>
                                        <p:attrNameLst>
                                          <p:attrName>ppt_x</p:attrName>
                                        </p:attrNameLst>
                                      </p:cBhvr>
                                      <p:tavLst>
                                        <p:tav tm="0">
                                          <p:val>
                                            <p:strVal val="1+#ppt_w/2"/>
                                          </p:val>
                                        </p:tav>
                                        <p:tav tm="100000">
                                          <p:val>
                                            <p:strVal val="#ppt_x"/>
                                          </p:val>
                                        </p:tav>
                                      </p:tavLst>
                                    </p:anim>
                                    <p:anim calcmode="lin" valueType="num">
                                      <p:cBhvr additive="base">
                                        <p:cTn id="71" dur="500" fill="hold"/>
                                        <p:tgtEl>
                                          <p:spTgt spid="2458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8"/>
                                            </p:cond>
                                          </p:stCondLst>
                                          <p:endCondLst>
                                            <p:cond evt="onStopAudio" delay="0">
                                              <p:tgtEl>
                                                <p:sldTgt/>
                                              </p:tgtEl>
                                            </p:cond>
                                          </p:endCondLst>
                                        </p:cTn>
                                        <p:tgtEl>
                                          <p:sndTgt r:embed="rId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chemeClr val="bg2"/>
                </a:solidFill>
                <a:latin typeface="Times-BoldItalic" charset="0"/>
              </a:rPr>
              <a:t>Formats of the request and response messages</a:t>
            </a:r>
          </a:p>
        </p:txBody>
      </p:sp>
      <p:pic>
        <p:nvPicPr>
          <p:cNvPr id="25604" name="Picture 5"/>
          <p:cNvPicPr>
            <a:picLocks noChangeAspect="1"/>
          </p:cNvPicPr>
          <p:nvPr/>
        </p:nvPicPr>
        <p:blipFill>
          <a:blip r:embed="rId3"/>
          <a:stretch>
            <a:fillRect/>
          </a:stretch>
        </p:blipFill>
        <p:spPr>
          <a:xfrm>
            <a:off x="1952625" y="1066800"/>
            <a:ext cx="4552950" cy="371475"/>
          </a:xfrm>
          <a:prstGeom prst="rect">
            <a:avLst/>
          </a:prstGeom>
          <a:noFill/>
          <a:ln w="9525">
            <a:noFill/>
          </a:ln>
        </p:spPr>
      </p:pic>
      <p:pic>
        <p:nvPicPr>
          <p:cNvPr id="25605" name="Picture 6"/>
          <p:cNvPicPr>
            <a:picLocks noChangeAspect="1"/>
          </p:cNvPicPr>
          <p:nvPr/>
        </p:nvPicPr>
        <p:blipFill>
          <a:blip r:embed="rId4"/>
          <a:stretch>
            <a:fillRect/>
          </a:stretch>
        </p:blipFill>
        <p:spPr>
          <a:xfrm>
            <a:off x="215900" y="2190750"/>
            <a:ext cx="4056063" cy="3400425"/>
          </a:xfrm>
          <a:prstGeom prst="rect">
            <a:avLst/>
          </a:prstGeom>
          <a:noFill/>
          <a:ln w="9525">
            <a:noFill/>
          </a:ln>
        </p:spPr>
      </p:pic>
      <p:pic>
        <p:nvPicPr>
          <p:cNvPr id="25606" name="Picture 7"/>
          <p:cNvPicPr>
            <a:picLocks noChangeAspect="1"/>
          </p:cNvPicPr>
          <p:nvPr/>
        </p:nvPicPr>
        <p:blipFill>
          <a:blip r:embed="rId5"/>
          <a:stretch>
            <a:fillRect/>
          </a:stretch>
        </p:blipFill>
        <p:spPr>
          <a:xfrm>
            <a:off x="4800600" y="2195513"/>
            <a:ext cx="3994150" cy="33909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Effect transition="in" filter="fade">
                                      <p:cBhvr>
                                        <p:cTn id="9" dur="500"/>
                                        <p:tgtEl>
                                          <p:spTgt spid="2560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5606"/>
                                        </p:tgtEl>
                                        <p:attrNameLst>
                                          <p:attrName>style.visibility</p:attrName>
                                        </p:attrNameLst>
                                      </p:cBhvr>
                                      <p:to>
                                        <p:strVal val="visible"/>
                                      </p:to>
                                    </p:set>
                                    <p:anim calcmode="lin" valueType="num">
                                      <p:cBhvr>
                                        <p:cTn id="14" dur="500" fill="hold"/>
                                        <p:tgtEl>
                                          <p:spTgt spid="25606"/>
                                        </p:tgtEl>
                                        <p:attrNameLst>
                                          <p:attrName>ppt_w</p:attrName>
                                        </p:attrNameLst>
                                      </p:cBhvr>
                                      <p:tavLst>
                                        <p:tav tm="0">
                                          <p:val>
                                            <p:fltVal val="0"/>
                                          </p:val>
                                        </p:tav>
                                        <p:tav tm="100000">
                                          <p:val>
                                            <p:strVal val="#ppt_w"/>
                                          </p:val>
                                        </p:tav>
                                      </p:tavLst>
                                    </p:anim>
                                    <p:anim calcmode="lin" valueType="num">
                                      <p:cBhvr>
                                        <p:cTn id="15" dur="500" fill="hold"/>
                                        <p:tgtEl>
                                          <p:spTgt spid="25606"/>
                                        </p:tgtEl>
                                        <p:attrNameLst>
                                          <p:attrName>ppt_h</p:attrName>
                                        </p:attrNameLst>
                                      </p:cBhvr>
                                      <p:tavLst>
                                        <p:tav tm="0">
                                          <p:val>
                                            <p:fltVal val="0"/>
                                          </p:val>
                                        </p:tav>
                                        <p:tav tm="100000">
                                          <p:val>
                                            <p:strVal val="#ppt_h"/>
                                          </p:val>
                                        </p:tav>
                                      </p:tavLst>
                                    </p:anim>
                                    <p:animEffect transition="in" filter="fade">
                                      <p:cBhvr>
                                        <p:cTn id="16" dur="500"/>
                                        <p:tgtEl>
                                          <p:spTgt spid="2560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25604"/>
                                        </p:tgtEl>
                                        <p:attrNameLst>
                                          <p:attrName>style.visibility</p:attrName>
                                        </p:attrNameLst>
                                      </p:cBhvr>
                                      <p:to>
                                        <p:strVal val="visible"/>
                                      </p:to>
                                    </p:set>
                                    <p:animEffect transition="in" filter="wipe(down)">
                                      <p:cBhvr>
                                        <p:cTn id="21" dur="580">
                                          <p:stCondLst>
                                            <p:cond delay="0"/>
                                          </p:stCondLst>
                                        </p:cTn>
                                        <p:tgtEl>
                                          <p:spTgt spid="25604"/>
                                        </p:tgtEl>
                                      </p:cBhvr>
                                    </p:animEffect>
                                    <p:anim calcmode="lin" valueType="num">
                                      <p:cBhvr>
                                        <p:cTn id="22" dur="1822" tmFilter="0,0; 0.14,0.36; 0.43,0.73; 0.71,0.91; 1.0,1.0">
                                          <p:stCondLst>
                                            <p:cond delay="0"/>
                                          </p:stCondLst>
                                        </p:cTn>
                                        <p:tgtEl>
                                          <p:spTgt spid="2560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560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560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560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5604"/>
                                        </p:tgtEl>
                                        <p:attrNameLst>
                                          <p:attrName>ppt_y</p:attrName>
                                        </p:attrNameLst>
                                      </p:cBhvr>
                                      <p:tavLst>
                                        <p:tav tm="0" fmla="#ppt_y-sin(pi*$)/81">
                                          <p:val>
                                            <p:fltVal val="0"/>
                                          </p:val>
                                        </p:tav>
                                        <p:tav tm="100000">
                                          <p:val>
                                            <p:fltVal val="1"/>
                                          </p:val>
                                        </p:tav>
                                      </p:tavLst>
                                    </p:anim>
                                    <p:animScale>
                                      <p:cBhvr>
                                        <p:cTn id="27" dur="26">
                                          <p:stCondLst>
                                            <p:cond delay="650"/>
                                          </p:stCondLst>
                                        </p:cTn>
                                        <p:tgtEl>
                                          <p:spTgt spid="25604"/>
                                        </p:tgtEl>
                                      </p:cBhvr>
                                      <p:to x="100000" y="60000"/>
                                    </p:animScale>
                                    <p:animScale>
                                      <p:cBhvr>
                                        <p:cTn id="28" dur="166" decel="50000">
                                          <p:stCondLst>
                                            <p:cond delay="676"/>
                                          </p:stCondLst>
                                        </p:cTn>
                                        <p:tgtEl>
                                          <p:spTgt spid="25604"/>
                                        </p:tgtEl>
                                      </p:cBhvr>
                                      <p:to x="100000" y="100000"/>
                                    </p:animScale>
                                    <p:animScale>
                                      <p:cBhvr>
                                        <p:cTn id="29" dur="26">
                                          <p:stCondLst>
                                            <p:cond delay="1312"/>
                                          </p:stCondLst>
                                        </p:cTn>
                                        <p:tgtEl>
                                          <p:spTgt spid="25604"/>
                                        </p:tgtEl>
                                      </p:cBhvr>
                                      <p:to x="100000" y="80000"/>
                                    </p:animScale>
                                    <p:animScale>
                                      <p:cBhvr>
                                        <p:cTn id="30" dur="166" decel="50000">
                                          <p:stCondLst>
                                            <p:cond delay="1338"/>
                                          </p:stCondLst>
                                        </p:cTn>
                                        <p:tgtEl>
                                          <p:spTgt spid="25604"/>
                                        </p:tgtEl>
                                      </p:cBhvr>
                                      <p:to x="100000" y="100000"/>
                                    </p:animScale>
                                    <p:animScale>
                                      <p:cBhvr>
                                        <p:cTn id="31" dur="26">
                                          <p:stCondLst>
                                            <p:cond delay="1642"/>
                                          </p:stCondLst>
                                        </p:cTn>
                                        <p:tgtEl>
                                          <p:spTgt spid="25604"/>
                                        </p:tgtEl>
                                      </p:cBhvr>
                                      <p:to x="100000" y="90000"/>
                                    </p:animScale>
                                    <p:animScale>
                                      <p:cBhvr>
                                        <p:cTn id="32" dur="166" decel="50000">
                                          <p:stCondLst>
                                            <p:cond delay="1668"/>
                                          </p:stCondLst>
                                        </p:cTn>
                                        <p:tgtEl>
                                          <p:spTgt spid="25604"/>
                                        </p:tgtEl>
                                      </p:cBhvr>
                                      <p:to x="100000" y="100000"/>
                                    </p:animScale>
                                    <p:animScale>
                                      <p:cBhvr>
                                        <p:cTn id="33" dur="26">
                                          <p:stCondLst>
                                            <p:cond delay="1808"/>
                                          </p:stCondLst>
                                        </p:cTn>
                                        <p:tgtEl>
                                          <p:spTgt spid="25604"/>
                                        </p:tgtEl>
                                      </p:cBhvr>
                                      <p:to x="100000" y="95000"/>
                                    </p:animScale>
                                    <p:animScale>
                                      <p:cBhvr>
                                        <p:cTn id="34" dur="166" decel="50000">
                                          <p:stCondLst>
                                            <p:cond delay="1834"/>
                                          </p:stCondLst>
                                        </p:cTn>
                                        <p:tgtEl>
                                          <p:spTgt spid="256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4"/>
          <p:cNvSpPr/>
          <p:nvPr/>
        </p:nvSpPr>
        <p:spPr>
          <a:xfrm>
            <a:off x="838200" y="71438"/>
            <a:ext cx="8153400" cy="398780"/>
          </a:xfrm>
          <a:prstGeom prst="rect">
            <a:avLst/>
          </a:prstGeom>
          <a:solidFill>
            <a:srgbClr val="FFFFFF"/>
          </a:solidFill>
          <a:ln w="9525">
            <a:noFill/>
          </a:ln>
        </p:spPr>
        <p:txBody>
          <a:bodyPr>
            <a:spAutoFit/>
          </a:bodyPr>
          <a:lstStyle/>
          <a:p>
            <a:pPr eaLnBrk="0" hangingPunct="0"/>
            <a:r>
              <a:rPr lang="en-US" altLang="en-US" sz="2000" i="0" dirty="0">
                <a:solidFill>
                  <a:srgbClr val="002060"/>
                </a:solidFill>
                <a:latin typeface="Times-BoldItalic" charset="0"/>
              </a:rPr>
              <a:t>Methods</a:t>
            </a:r>
          </a:p>
        </p:txBody>
      </p:sp>
      <p:grpSp>
        <p:nvGrpSpPr>
          <p:cNvPr id="19460" name="Group 2"/>
          <p:cNvGrpSpPr/>
          <p:nvPr/>
        </p:nvGrpSpPr>
        <p:grpSpPr>
          <a:xfrm>
            <a:off x="387350" y="1828800"/>
            <a:ext cx="8369300" cy="2670175"/>
            <a:chOff x="387350" y="1828800"/>
            <a:chExt cx="8369300" cy="2670175"/>
          </a:xfrm>
        </p:grpSpPr>
        <p:pic>
          <p:nvPicPr>
            <p:cNvPr id="19462" name="Picture 6"/>
            <p:cNvPicPr>
              <a:picLocks noChangeAspect="1"/>
            </p:cNvPicPr>
            <p:nvPr/>
          </p:nvPicPr>
          <p:blipFill>
            <a:blip r:embed="rId3"/>
            <a:stretch>
              <a:fillRect/>
            </a:stretch>
          </p:blipFill>
          <p:spPr>
            <a:xfrm>
              <a:off x="387350" y="1828800"/>
              <a:ext cx="8369300" cy="2670175"/>
            </a:xfrm>
            <a:prstGeom prst="rect">
              <a:avLst/>
            </a:prstGeom>
            <a:noFill/>
            <a:ln w="9525">
              <a:noFill/>
            </a:ln>
          </p:spPr>
        </p:pic>
        <p:sp>
          <p:nvSpPr>
            <p:cNvPr id="19463" name="Rectangle 1"/>
            <p:cNvSpPr/>
            <p:nvPr/>
          </p:nvSpPr>
          <p:spPr>
            <a:xfrm>
              <a:off x="461140" y="1828801"/>
              <a:ext cx="8155809" cy="259080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4"/>
          <p:cNvSpPr/>
          <p:nvPr/>
        </p:nvSpPr>
        <p:spPr>
          <a:xfrm>
            <a:off x="838200" y="71438"/>
            <a:ext cx="8153400" cy="398780"/>
          </a:xfrm>
          <a:prstGeom prst="rect">
            <a:avLst/>
          </a:prstGeom>
          <a:solidFill>
            <a:srgbClr val="FFFFFF"/>
          </a:solidFill>
          <a:ln w="9525">
            <a:noFill/>
          </a:ln>
        </p:spPr>
        <p:txBody>
          <a:bodyPr>
            <a:spAutoFit/>
          </a:bodyPr>
          <a:lstStyle/>
          <a:p>
            <a:pPr eaLnBrk="0" hangingPunct="0"/>
            <a:r>
              <a:rPr lang="en-US" altLang="en-US" sz="2000" b="0" i="0" dirty="0">
                <a:solidFill>
                  <a:srgbClr val="FF0000"/>
                </a:solidFill>
                <a:latin typeface="Times-BoldItalic" charset="0"/>
              </a:rPr>
              <a:t> </a:t>
            </a:r>
            <a:r>
              <a:rPr lang="en-US" altLang="en-US" sz="2000" i="0" dirty="0">
                <a:solidFill>
                  <a:srgbClr val="002060"/>
                </a:solidFill>
                <a:latin typeface="Times-BoldItalic" charset="0"/>
              </a:rPr>
              <a:t>Request Header Names</a:t>
            </a:r>
          </a:p>
        </p:txBody>
      </p:sp>
      <p:grpSp>
        <p:nvGrpSpPr>
          <p:cNvPr id="20484" name="Group 1"/>
          <p:cNvGrpSpPr/>
          <p:nvPr/>
        </p:nvGrpSpPr>
        <p:grpSpPr>
          <a:xfrm>
            <a:off x="357188" y="1239838"/>
            <a:ext cx="8429625" cy="4170362"/>
            <a:chOff x="357188" y="1239838"/>
            <a:chExt cx="8429625" cy="4170362"/>
          </a:xfrm>
        </p:grpSpPr>
        <p:pic>
          <p:nvPicPr>
            <p:cNvPr id="20486" name="Picture 9"/>
            <p:cNvPicPr>
              <a:picLocks noChangeAspect="1"/>
            </p:cNvPicPr>
            <p:nvPr/>
          </p:nvPicPr>
          <p:blipFill>
            <a:blip r:embed="rId3"/>
            <a:stretch>
              <a:fillRect/>
            </a:stretch>
          </p:blipFill>
          <p:spPr>
            <a:xfrm>
              <a:off x="357188" y="1239838"/>
              <a:ext cx="8429625" cy="4170362"/>
            </a:xfrm>
            <a:prstGeom prst="rect">
              <a:avLst/>
            </a:prstGeom>
            <a:noFill/>
            <a:ln w="9525">
              <a:noFill/>
            </a:ln>
          </p:spPr>
        </p:pic>
        <p:sp>
          <p:nvSpPr>
            <p:cNvPr id="20487" name="Rectangle 19"/>
            <p:cNvSpPr/>
            <p:nvPr/>
          </p:nvSpPr>
          <p:spPr>
            <a:xfrm>
              <a:off x="461140" y="1239838"/>
              <a:ext cx="8155809" cy="4114800"/>
            </a:xfrm>
            <a:prstGeom prst="rect">
              <a:avLst/>
            </a:prstGeom>
            <a:noFill/>
            <a:ln w="101600" cap="flat" cmpd="sng">
              <a:solidFill>
                <a:srgbClr val="3366FF"/>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4"/>
          <p:cNvSpPr/>
          <p:nvPr/>
        </p:nvSpPr>
        <p:spPr>
          <a:xfrm>
            <a:off x="838200" y="76200"/>
            <a:ext cx="6172200" cy="398780"/>
          </a:xfrm>
          <a:prstGeom prst="rect">
            <a:avLst/>
          </a:prstGeom>
          <a:solidFill>
            <a:srgbClr val="FFFFFF"/>
          </a:solidFill>
          <a:ln w="9525">
            <a:noFill/>
          </a:ln>
        </p:spPr>
        <p:txBody>
          <a:bodyPr>
            <a:spAutoFit/>
          </a:bodyPr>
          <a:lstStyle>
            <a:lvl1pPr marL="548005" indent="-411480" algn="l" rtl="0" eaLnBrk="0" fontAlgn="base" hangingPunct="0">
              <a:spcBef>
                <a:spcPct val="20000"/>
              </a:spcBef>
              <a:spcAft>
                <a:spcPct val="0"/>
              </a:spcAft>
              <a:buClr>
                <a:srgbClr val="000000"/>
              </a:buClr>
              <a:buSzPct val="65000"/>
              <a:buFont typeface="Wingdings 2" pitchFamily="18" charset="2"/>
              <a:buChar char=""/>
              <a:defRPr sz="2800" b="0" i="0" kern="1200">
                <a:solidFill>
                  <a:schemeClr val="tx1"/>
                </a:solidFill>
                <a:latin typeface="+mn-lt"/>
                <a:ea typeface="ヒラギノ角ゴ Pro W3" pitchFamily="30" charset="-128"/>
                <a:cs typeface="+mn-cs"/>
              </a:defRPr>
            </a:lvl1pPr>
            <a:lvl2pPr marL="868680" indent="-282575" algn="l" rtl="0" eaLnBrk="0" fontAlgn="base" hangingPunct="0">
              <a:spcBef>
                <a:spcPct val="20000"/>
              </a:spcBef>
              <a:spcAft>
                <a:spcPct val="0"/>
              </a:spcAft>
              <a:buClr>
                <a:schemeClr val="tx1"/>
              </a:buClr>
              <a:buSzPct val="80000"/>
              <a:buFont typeface="Wingdings 2" pitchFamily="18" charset="2"/>
              <a:buChar char=""/>
              <a:defRPr sz="2400" kern="1200">
                <a:solidFill>
                  <a:schemeClr val="tx1"/>
                </a:solidFill>
                <a:latin typeface="+mn-lt"/>
                <a:ea typeface="ヒラギノ角ゴ Pro W3" pitchFamily="30" charset="-128"/>
                <a:cs typeface="+mn-cs"/>
              </a:defRPr>
            </a:lvl2pPr>
            <a:lvl3pPr marL="1133475" indent="-228600" algn="l" rtl="0" eaLnBrk="0" fontAlgn="base" hangingPunct="0">
              <a:spcBef>
                <a:spcPct val="20000"/>
              </a:spcBef>
              <a:spcAft>
                <a:spcPct val="0"/>
              </a:spcAft>
              <a:buClr>
                <a:schemeClr val="tx1"/>
              </a:buClr>
              <a:buSzPct val="95000"/>
              <a:buFont typeface="Wingdings" panose="05000000000000000000" pitchFamily="2" charset="2"/>
              <a:buChar char=""/>
              <a:defRPr sz="2200" kern="1200">
                <a:solidFill>
                  <a:schemeClr val="tx1"/>
                </a:solidFill>
                <a:latin typeface="+mn-lt"/>
                <a:ea typeface="ヒラギノ角ゴ Pro W3" pitchFamily="30" charset="-128"/>
                <a:cs typeface="+mn-cs"/>
              </a:defRPr>
            </a:lvl3pPr>
            <a:lvl4pPr marL="1352550" indent="-182880" algn="l" rtl="0" eaLnBrk="0" fontAlgn="base" hangingPunct="0">
              <a:spcBef>
                <a:spcPct val="20000"/>
              </a:spcBef>
              <a:spcAft>
                <a:spcPct val="0"/>
              </a:spcAft>
              <a:buClr>
                <a:schemeClr val="tx1"/>
              </a:buClr>
              <a:buSzPct val="100000"/>
              <a:buFont typeface="Wingdings 3" pitchFamily="18" charset="2"/>
              <a:buChar char=""/>
              <a:defRPr sz="2000" kern="1200">
                <a:solidFill>
                  <a:schemeClr val="tx1"/>
                </a:solidFill>
                <a:latin typeface="+mn-lt"/>
                <a:ea typeface="ヒラギノ角ゴ Pro W3" pitchFamily="30" charset="-128"/>
                <a:cs typeface="+mn-cs"/>
              </a:defRPr>
            </a:lvl4pPr>
            <a:lvl5pPr marL="1544955" indent="-182880" algn="l" rtl="0" eaLnBrk="0" fontAlgn="base" hangingPunct="0">
              <a:spcBef>
                <a:spcPct val="20000"/>
              </a:spcBef>
              <a:spcAft>
                <a:spcPct val="0"/>
              </a:spcAft>
              <a:buClr>
                <a:schemeClr val="tx1"/>
              </a:buClr>
              <a:buFont typeface="Wingdings 2" pitchFamily="18" charset="2"/>
              <a:buChar char=""/>
              <a:defRPr sz="2000" kern="1200">
                <a:solidFill>
                  <a:schemeClr val="tx1"/>
                </a:solidFill>
                <a:latin typeface="+mn-lt"/>
                <a:ea typeface="ヒラギノ角ゴ Pro W3" pitchFamily="30" charset="-128"/>
                <a:cs typeface="+mn-cs"/>
              </a:defRPr>
            </a:lvl5pPr>
          </a:lstStyle>
          <a:p>
            <a:pPr marL="0" lvl="0" indent="0">
              <a:spcBef>
                <a:spcPct val="0"/>
              </a:spcBef>
              <a:buClrTx/>
              <a:buSzTx/>
              <a:buFontTx/>
              <a:buNone/>
            </a:pPr>
            <a:r>
              <a:rPr lang="en-US" altLang="en-US" sz="2000" b="1" dirty="0">
                <a:solidFill>
                  <a:srgbClr val="FF0000"/>
                </a:solidFill>
                <a:latin typeface="Times-BoldItalic" charset="0"/>
                <a:cs typeface="Arial" panose="020B0604020202020204" pitchFamily="34" charset="0"/>
              </a:rPr>
              <a:t> </a:t>
            </a:r>
            <a:r>
              <a:rPr lang="en-US" altLang="en-US" sz="2000" b="1" dirty="0">
                <a:solidFill>
                  <a:srgbClr val="002060"/>
                </a:solidFill>
                <a:latin typeface="Times-BoldItalic" charset="0"/>
                <a:cs typeface="Arial" panose="020B0604020202020204" pitchFamily="34" charset="0"/>
              </a:rPr>
              <a:t>Response Header Names</a:t>
            </a:r>
            <a:endParaRPr lang="en-US" altLang="en-US" sz="2000" b="1" dirty="0">
              <a:solidFill>
                <a:srgbClr val="002060"/>
              </a:solidFill>
              <a:latin typeface="Times-BoldItalic" charset="0"/>
              <a:ea typeface="Arial" panose="020B0604020202020204" pitchFamily="34" charset="0"/>
            </a:endParaRPr>
          </a:p>
        </p:txBody>
      </p:sp>
      <p:grpSp>
        <p:nvGrpSpPr>
          <p:cNvPr id="21508" name="Group 1"/>
          <p:cNvGrpSpPr/>
          <p:nvPr/>
        </p:nvGrpSpPr>
        <p:grpSpPr>
          <a:xfrm>
            <a:off x="228600" y="1295400"/>
            <a:ext cx="8629650" cy="4300538"/>
            <a:chOff x="285750" y="1295400"/>
            <a:chExt cx="8629650" cy="4300538"/>
          </a:xfrm>
        </p:grpSpPr>
        <p:pic>
          <p:nvPicPr>
            <p:cNvPr id="21510" name="Picture 7"/>
            <p:cNvPicPr>
              <a:picLocks noChangeAspect="1"/>
            </p:cNvPicPr>
            <p:nvPr/>
          </p:nvPicPr>
          <p:blipFill>
            <a:blip r:embed="rId3"/>
            <a:stretch>
              <a:fillRect/>
            </a:stretch>
          </p:blipFill>
          <p:spPr>
            <a:xfrm>
              <a:off x="285750" y="1295400"/>
              <a:ext cx="8629650" cy="4300538"/>
            </a:xfrm>
            <a:prstGeom prst="rect">
              <a:avLst/>
            </a:prstGeom>
            <a:noFill/>
            <a:ln w="9525">
              <a:noFill/>
            </a:ln>
          </p:spPr>
        </p:pic>
        <p:sp>
          <p:nvSpPr>
            <p:cNvPr id="21511" name="Rectangle 19"/>
            <p:cNvSpPr/>
            <p:nvPr/>
          </p:nvSpPr>
          <p:spPr>
            <a:xfrm>
              <a:off x="461140" y="1371600"/>
              <a:ext cx="8378060" cy="4224338"/>
            </a:xfrm>
            <a:prstGeom prst="rect">
              <a:avLst/>
            </a:prstGeom>
            <a:noFill/>
            <a:ln w="101600" cap="flat" cmpd="sng">
              <a:solidFill>
                <a:srgbClr val="3366FF"/>
              </a:solidFill>
              <a:prstDash val="solid"/>
              <a:round/>
              <a:headEnd type="none" w="med" len="med"/>
              <a:tailEnd type="none" w="med" len="med"/>
            </a:ln>
          </p:spPr>
          <p:txBody>
            <a:bodyPr/>
            <a:lstStyle>
              <a:lvl1pPr marL="548005" indent="-411480" algn="l" rtl="0" eaLnBrk="0" fontAlgn="base" hangingPunct="0">
                <a:spcBef>
                  <a:spcPct val="20000"/>
                </a:spcBef>
                <a:spcAft>
                  <a:spcPct val="0"/>
                </a:spcAft>
                <a:buClr>
                  <a:srgbClr val="000000"/>
                </a:buClr>
                <a:buSzPct val="65000"/>
                <a:buFont typeface="Wingdings 2" pitchFamily="18" charset="2"/>
                <a:buChar char=""/>
                <a:defRPr sz="2800" b="0" i="0" kern="1200">
                  <a:solidFill>
                    <a:schemeClr val="tx1"/>
                  </a:solidFill>
                  <a:latin typeface="+mn-lt"/>
                  <a:ea typeface="ヒラギノ角ゴ Pro W3" pitchFamily="30" charset="-128"/>
                  <a:cs typeface="+mn-cs"/>
                </a:defRPr>
              </a:lvl1pPr>
              <a:lvl2pPr marL="868680" indent="-282575" algn="l" rtl="0" eaLnBrk="0" fontAlgn="base" hangingPunct="0">
                <a:spcBef>
                  <a:spcPct val="20000"/>
                </a:spcBef>
                <a:spcAft>
                  <a:spcPct val="0"/>
                </a:spcAft>
                <a:buClr>
                  <a:schemeClr val="tx1"/>
                </a:buClr>
                <a:buSzPct val="80000"/>
                <a:buFont typeface="Wingdings 2" pitchFamily="18" charset="2"/>
                <a:buChar char=""/>
                <a:defRPr sz="2400" kern="1200">
                  <a:solidFill>
                    <a:schemeClr val="tx1"/>
                  </a:solidFill>
                  <a:latin typeface="+mn-lt"/>
                  <a:ea typeface="ヒラギノ角ゴ Pro W3" pitchFamily="30" charset="-128"/>
                  <a:cs typeface="+mn-cs"/>
                </a:defRPr>
              </a:lvl2pPr>
              <a:lvl3pPr marL="1133475" indent="-228600" algn="l" rtl="0" eaLnBrk="0" fontAlgn="base" hangingPunct="0">
                <a:spcBef>
                  <a:spcPct val="20000"/>
                </a:spcBef>
                <a:spcAft>
                  <a:spcPct val="0"/>
                </a:spcAft>
                <a:buClr>
                  <a:schemeClr val="tx1"/>
                </a:buClr>
                <a:buSzPct val="95000"/>
                <a:buFont typeface="Wingdings" panose="05000000000000000000" pitchFamily="2" charset="2"/>
                <a:buChar char=""/>
                <a:defRPr sz="2200" kern="1200">
                  <a:solidFill>
                    <a:schemeClr val="tx1"/>
                  </a:solidFill>
                  <a:latin typeface="+mn-lt"/>
                  <a:ea typeface="ヒラギノ角ゴ Pro W3" pitchFamily="30" charset="-128"/>
                  <a:cs typeface="+mn-cs"/>
                </a:defRPr>
              </a:lvl3pPr>
              <a:lvl4pPr marL="1352550" indent="-182880" algn="l" rtl="0" eaLnBrk="0" fontAlgn="base" hangingPunct="0">
                <a:spcBef>
                  <a:spcPct val="20000"/>
                </a:spcBef>
                <a:spcAft>
                  <a:spcPct val="0"/>
                </a:spcAft>
                <a:buClr>
                  <a:schemeClr val="tx1"/>
                </a:buClr>
                <a:buSzPct val="100000"/>
                <a:buFont typeface="Wingdings 3" pitchFamily="18" charset="2"/>
                <a:buChar char=""/>
                <a:defRPr sz="2000" kern="1200">
                  <a:solidFill>
                    <a:schemeClr val="tx1"/>
                  </a:solidFill>
                  <a:latin typeface="+mn-lt"/>
                  <a:ea typeface="ヒラギノ角ゴ Pro W3" pitchFamily="30" charset="-128"/>
                  <a:cs typeface="+mn-cs"/>
                </a:defRPr>
              </a:lvl4pPr>
              <a:lvl5pPr marL="1544955" indent="-182880" algn="l" rtl="0" eaLnBrk="0" fontAlgn="base" hangingPunct="0">
                <a:spcBef>
                  <a:spcPct val="20000"/>
                </a:spcBef>
                <a:spcAft>
                  <a:spcPct val="0"/>
                </a:spcAft>
                <a:buClr>
                  <a:schemeClr val="tx1"/>
                </a:buClr>
                <a:buFont typeface="Wingdings 2" pitchFamily="18" charset="2"/>
                <a:buChar char=""/>
                <a:defRPr sz="2000" kern="1200">
                  <a:solidFill>
                    <a:schemeClr val="tx1"/>
                  </a:solidFill>
                  <a:latin typeface="+mn-lt"/>
                  <a:ea typeface="ヒラギノ角ゴ Pro W3" pitchFamily="30" charset="-128"/>
                  <a:cs typeface="+mn-cs"/>
                </a:defRPr>
              </a:lvl5pPr>
            </a:lstStyle>
            <a:p>
              <a:pPr marL="0" lvl="0" indent="0">
                <a:spcBef>
                  <a:spcPct val="0"/>
                </a:spcBef>
                <a:buClrTx/>
                <a:buSzTx/>
                <a:buFontTx/>
                <a:buNone/>
              </a:pPr>
              <a:endParaRPr lang="en-US" altLang="en-US" sz="3200" b="1" i="1" dirty="0">
                <a:latin typeface="Baby Kruffy" pitchFamily="2" charset="0"/>
                <a:ea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Status Code</a:t>
            </a:r>
          </a:p>
        </p:txBody>
      </p:sp>
      <p:sp>
        <p:nvSpPr>
          <p:cNvPr id="3" name="Content Placeholder 2"/>
          <p:cNvSpPr>
            <a:spLocks noGrp="1"/>
          </p:cNvSpPr>
          <p:nvPr>
            <p:ph idx="1"/>
          </p:nvPr>
        </p:nvSpPr>
        <p:spPr/>
        <p:txBody>
          <a:bodyPr/>
          <a:lstStyle/>
          <a:p>
            <a:r>
              <a:rPr lang="en-US"/>
              <a:t>100 range - informational</a:t>
            </a:r>
          </a:p>
          <a:p>
            <a:r>
              <a:rPr lang="en-US"/>
              <a:t>200 range - successful request</a:t>
            </a:r>
          </a:p>
          <a:p>
            <a:r>
              <a:rPr lang="en-US"/>
              <a:t>300 range - redirect the client to another URL</a:t>
            </a:r>
          </a:p>
          <a:p>
            <a:r>
              <a:rPr lang="en-US"/>
              <a:t>400 range -  error at the client site</a:t>
            </a:r>
          </a:p>
          <a:p>
            <a:r>
              <a:rPr lang="en-US"/>
              <a:t>500 range - indicate an error at the server site. </a:t>
            </a:r>
          </a:p>
          <a:p>
            <a:endParaRPr lang="en-US"/>
          </a:p>
          <a:p>
            <a:r>
              <a:rPr lang="en-US"/>
              <a:t>The status phrase explains the status code in text form.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Example </a:t>
            </a:r>
            <a:endParaRPr lang="en-US" altLang="en-US" sz="2000" dirty="0">
              <a:solidFill>
                <a:schemeClr val="bg2"/>
              </a:solidFill>
              <a:latin typeface="Times-BoldItalic" charset="0"/>
            </a:endParaRPr>
          </a:p>
        </p:txBody>
      </p:sp>
      <p:grpSp>
        <p:nvGrpSpPr>
          <p:cNvPr id="2" name="Group 1"/>
          <p:cNvGrpSpPr/>
          <p:nvPr/>
        </p:nvGrpSpPr>
        <p:grpSpPr>
          <a:xfrm>
            <a:off x="381000" y="800100"/>
            <a:ext cx="8620125" cy="5373688"/>
            <a:chOff x="381000" y="800100"/>
            <a:chExt cx="8620125" cy="5373688"/>
          </a:xfrm>
        </p:grpSpPr>
        <p:pic>
          <p:nvPicPr>
            <p:cNvPr id="23559" name="Picture 5"/>
            <p:cNvPicPr>
              <a:picLocks noChangeAspect="1"/>
            </p:cNvPicPr>
            <p:nvPr/>
          </p:nvPicPr>
          <p:blipFill>
            <a:blip r:embed="rId3"/>
            <a:stretch>
              <a:fillRect/>
            </a:stretch>
          </p:blipFill>
          <p:spPr>
            <a:xfrm>
              <a:off x="381000" y="990600"/>
              <a:ext cx="1455738" cy="5183188"/>
            </a:xfrm>
            <a:prstGeom prst="rect">
              <a:avLst/>
            </a:prstGeom>
            <a:noFill/>
            <a:ln w="9525">
              <a:noFill/>
            </a:ln>
          </p:spPr>
        </p:pic>
        <p:pic>
          <p:nvPicPr>
            <p:cNvPr id="23560" name="Picture 6"/>
            <p:cNvPicPr>
              <a:picLocks noChangeAspect="1"/>
            </p:cNvPicPr>
            <p:nvPr/>
          </p:nvPicPr>
          <p:blipFill>
            <a:blip r:embed="rId4"/>
            <a:stretch>
              <a:fillRect/>
            </a:stretch>
          </p:blipFill>
          <p:spPr>
            <a:xfrm>
              <a:off x="7610475" y="800100"/>
              <a:ext cx="1390650" cy="5373688"/>
            </a:xfrm>
            <a:prstGeom prst="rect">
              <a:avLst/>
            </a:prstGeom>
            <a:noFill/>
            <a:ln w="9525">
              <a:noFill/>
            </a:ln>
          </p:spPr>
        </p:pic>
      </p:grpSp>
      <p:pic>
        <p:nvPicPr>
          <p:cNvPr id="26630" name="Picture 7"/>
          <p:cNvPicPr>
            <a:picLocks noChangeAspect="1"/>
          </p:cNvPicPr>
          <p:nvPr/>
        </p:nvPicPr>
        <p:blipFill>
          <a:blip r:embed="rId5"/>
          <a:stretch>
            <a:fillRect/>
          </a:stretch>
        </p:blipFill>
        <p:spPr>
          <a:xfrm>
            <a:off x="1524000" y="1600200"/>
            <a:ext cx="6330950" cy="1492250"/>
          </a:xfrm>
          <a:prstGeom prst="rect">
            <a:avLst/>
          </a:prstGeom>
          <a:noFill/>
          <a:ln w="9525">
            <a:noFill/>
          </a:ln>
        </p:spPr>
      </p:pic>
      <p:pic>
        <p:nvPicPr>
          <p:cNvPr id="26631" name="Picture 8"/>
          <p:cNvPicPr>
            <a:picLocks noChangeAspect="1"/>
          </p:cNvPicPr>
          <p:nvPr/>
        </p:nvPicPr>
        <p:blipFill>
          <a:blip r:embed="rId6"/>
          <a:stretch>
            <a:fillRect/>
          </a:stretch>
        </p:blipFill>
        <p:spPr>
          <a:xfrm>
            <a:off x="1524000" y="3092450"/>
            <a:ext cx="6340475" cy="2678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6630"/>
                                        </p:tgtEl>
                                        <p:attrNameLst>
                                          <p:attrName>style.visibility</p:attrName>
                                        </p:attrNameLst>
                                      </p:cBhvr>
                                      <p:to>
                                        <p:strVal val="visible"/>
                                      </p:to>
                                    </p:set>
                                    <p:animEffect transition="in" filter="wipe(left)">
                                      <p:cBhvr>
                                        <p:cTn id="11" dur="500"/>
                                        <p:tgtEl>
                                          <p:spTgt spid="266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631"/>
                                        </p:tgtEl>
                                        <p:attrNameLst>
                                          <p:attrName>style.visibility</p:attrName>
                                        </p:attrNameLst>
                                      </p:cBhvr>
                                      <p:to>
                                        <p:strVal val="visible"/>
                                      </p:to>
                                    </p:set>
                                    <p:animEffect transition="in" filter="wipe(right)">
                                      <p:cBhvr>
                                        <p:cTn id="16"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Example </a:t>
            </a:r>
            <a:endParaRPr lang="en-US" altLang="en-US" sz="2000" dirty="0">
              <a:solidFill>
                <a:schemeClr val="bg2"/>
              </a:solidFill>
              <a:latin typeface="Times-BoldItalic" charset="0"/>
            </a:endParaRPr>
          </a:p>
        </p:txBody>
      </p:sp>
      <p:grpSp>
        <p:nvGrpSpPr>
          <p:cNvPr id="2" name="Group 1"/>
          <p:cNvGrpSpPr/>
          <p:nvPr/>
        </p:nvGrpSpPr>
        <p:grpSpPr>
          <a:xfrm>
            <a:off x="444500" y="458788"/>
            <a:ext cx="8218488" cy="6094412"/>
            <a:chOff x="444500" y="458788"/>
            <a:chExt cx="8218488" cy="6094412"/>
          </a:xfrm>
        </p:grpSpPr>
        <p:pic>
          <p:nvPicPr>
            <p:cNvPr id="25607" name="Picture 5"/>
            <p:cNvPicPr>
              <a:picLocks noChangeAspect="1"/>
            </p:cNvPicPr>
            <p:nvPr/>
          </p:nvPicPr>
          <p:blipFill>
            <a:blip r:embed="rId3"/>
            <a:stretch>
              <a:fillRect/>
            </a:stretch>
          </p:blipFill>
          <p:spPr>
            <a:xfrm>
              <a:off x="444500" y="644525"/>
              <a:ext cx="1308100" cy="5832475"/>
            </a:xfrm>
            <a:prstGeom prst="rect">
              <a:avLst/>
            </a:prstGeom>
            <a:noFill/>
            <a:ln w="9525">
              <a:noFill/>
            </a:ln>
          </p:spPr>
        </p:pic>
        <p:pic>
          <p:nvPicPr>
            <p:cNvPr id="25608" name="Picture 6"/>
            <p:cNvPicPr>
              <a:picLocks noChangeAspect="1"/>
            </p:cNvPicPr>
            <p:nvPr/>
          </p:nvPicPr>
          <p:blipFill>
            <a:blip r:embed="rId4"/>
            <a:stretch>
              <a:fillRect/>
            </a:stretch>
          </p:blipFill>
          <p:spPr>
            <a:xfrm>
              <a:off x="7391400" y="458788"/>
              <a:ext cx="1271588" cy="6094412"/>
            </a:xfrm>
            <a:prstGeom prst="rect">
              <a:avLst/>
            </a:prstGeom>
            <a:noFill/>
            <a:ln w="9525">
              <a:noFill/>
            </a:ln>
          </p:spPr>
        </p:pic>
      </p:grpSp>
      <p:pic>
        <p:nvPicPr>
          <p:cNvPr id="27654" name="Picture 7"/>
          <p:cNvPicPr>
            <a:picLocks noChangeAspect="1"/>
          </p:cNvPicPr>
          <p:nvPr/>
        </p:nvPicPr>
        <p:blipFill>
          <a:blip r:embed="rId5"/>
          <a:stretch>
            <a:fillRect/>
          </a:stretch>
        </p:blipFill>
        <p:spPr>
          <a:xfrm>
            <a:off x="1430338" y="1319213"/>
            <a:ext cx="6164262" cy="2490787"/>
          </a:xfrm>
          <a:prstGeom prst="rect">
            <a:avLst/>
          </a:prstGeom>
          <a:noFill/>
          <a:ln w="9525">
            <a:noFill/>
          </a:ln>
        </p:spPr>
      </p:pic>
      <p:pic>
        <p:nvPicPr>
          <p:cNvPr id="27655" name="Picture 8"/>
          <p:cNvPicPr>
            <a:picLocks noChangeAspect="1"/>
          </p:cNvPicPr>
          <p:nvPr/>
        </p:nvPicPr>
        <p:blipFill>
          <a:blip r:embed="rId6"/>
          <a:stretch>
            <a:fillRect/>
          </a:stretch>
        </p:blipFill>
        <p:spPr>
          <a:xfrm>
            <a:off x="1447800" y="3819525"/>
            <a:ext cx="6164263" cy="2593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7654"/>
                                        </p:tgtEl>
                                        <p:attrNameLst>
                                          <p:attrName>style.visibility</p:attrName>
                                        </p:attrNameLst>
                                      </p:cBhvr>
                                      <p:to>
                                        <p:strVal val="visible"/>
                                      </p:to>
                                    </p:set>
                                    <p:animEffect transition="in" filter="wipe(left)">
                                      <p:cBhvr>
                                        <p:cTn id="11" dur="500"/>
                                        <p:tgtEl>
                                          <p:spTgt spid="2765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655"/>
                                        </p:tgtEl>
                                        <p:attrNameLst>
                                          <p:attrName>style.visibility</p:attrName>
                                        </p:attrNameLst>
                                      </p:cBhvr>
                                      <p:to>
                                        <p:strVal val="visible"/>
                                      </p:to>
                                    </p:set>
                                    <p:animEffect transition="in" filter="wipe(right)">
                                      <p:cBhvr>
                                        <p:cTn id="16"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300" name="Text Box 20"/>
          <p:cNvSpPr txBox="1"/>
          <p:nvPr/>
        </p:nvSpPr>
        <p:spPr>
          <a:xfrm>
            <a:off x="228600" y="646113"/>
            <a:ext cx="8839200" cy="946150"/>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The following shows how a client imposes the modification data and time condition on a request.</a:t>
            </a:r>
            <a:endParaRPr lang="en-US" altLang="en-US" sz="2800" b="0" i="0" dirty="0">
              <a:latin typeface="Times New Roman" panose="02020603050405020304" charset="0"/>
              <a:ea typeface="Times New Roman" panose="02020603050405020304" charset="0"/>
            </a:endParaRPr>
          </a:p>
        </p:txBody>
      </p:sp>
      <p:grpSp>
        <p:nvGrpSpPr>
          <p:cNvPr id="26627" name="Group 23"/>
          <p:cNvGrpSpPr/>
          <p:nvPr/>
        </p:nvGrpSpPr>
        <p:grpSpPr>
          <a:xfrm>
            <a:off x="0" y="0"/>
            <a:ext cx="9144000" cy="609600"/>
            <a:chOff x="0" y="2448"/>
            <a:chExt cx="5760" cy="384"/>
          </a:xfrm>
        </p:grpSpPr>
        <p:sp>
          <p:nvSpPr>
            <p:cNvPr id="26636"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pitchFamily="2" charset="0"/>
              </a:endParaRPr>
            </a:p>
          </p:txBody>
        </p:sp>
        <p:sp>
          <p:nvSpPr>
            <p:cNvPr id="26637" name="Text Box 15"/>
            <p:cNvSpPr txBox="1"/>
            <p:nvPr/>
          </p:nvSpPr>
          <p:spPr>
            <a:xfrm>
              <a:off x="0" y="2448"/>
              <a:ext cx="3566" cy="368"/>
            </a:xfrm>
            <a:prstGeom prst="rect">
              <a:avLst/>
            </a:prstGeom>
            <a:solidFill>
              <a:srgbClr val="2CB843"/>
            </a:solidFill>
            <a:ln w="9525" cap="flat" cmpd="sng">
              <a:solidFill>
                <a:srgbClr val="00CC00"/>
              </a:solidFill>
              <a:prstDash val="solid"/>
              <a:miter/>
              <a:headEnd type="none" w="med" len="med"/>
              <a:tailEnd type="none" w="med" len="med"/>
            </a:ln>
          </p:spPr>
          <p:txBody>
            <a:bodyPr wrap="none">
              <a:spAutoFit/>
            </a:bodyPr>
            <a:lstStyle/>
            <a:p>
              <a:pPr eaLnBrk="0" hangingPunct="0"/>
              <a:r>
                <a:rPr lang="en-US" altLang="en-US" dirty="0">
                  <a:solidFill>
                    <a:schemeClr val="bg1"/>
                  </a:solidFill>
                  <a:latin typeface="Tahoma" panose="020B0604030504040204" pitchFamily="34" charset="0"/>
                </a:rPr>
                <a:t>Example - Conditional Request</a:t>
              </a:r>
            </a:p>
          </p:txBody>
        </p:sp>
      </p:grpSp>
      <p:sp>
        <p:nvSpPr>
          <p:cNvPr id="10" name="Text Box 20"/>
          <p:cNvSpPr txBox="1"/>
          <p:nvPr/>
        </p:nvSpPr>
        <p:spPr>
          <a:xfrm>
            <a:off x="190500" y="3048000"/>
            <a:ext cx="8839200" cy="1373188"/>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The status line in the response shows the file was not modified after the defined point in time. The body of the response message is also empty.</a:t>
            </a:r>
            <a:endParaRPr lang="en-US" altLang="en-US" sz="2800" b="0" i="0" dirty="0">
              <a:latin typeface="Times New Roman" panose="02020603050405020304" charset="0"/>
              <a:ea typeface="Times New Roman" panose="02020603050405020304" charset="0"/>
            </a:endParaRPr>
          </a:p>
        </p:txBody>
      </p:sp>
      <p:grpSp>
        <p:nvGrpSpPr>
          <p:cNvPr id="3" name="Group 4"/>
          <p:cNvGrpSpPr/>
          <p:nvPr/>
        </p:nvGrpSpPr>
        <p:grpSpPr>
          <a:xfrm>
            <a:off x="304800" y="1676400"/>
            <a:ext cx="8724900" cy="1295400"/>
            <a:chOff x="304800" y="1676400"/>
            <a:chExt cx="8724900" cy="1295400"/>
          </a:xfrm>
        </p:grpSpPr>
        <p:pic>
          <p:nvPicPr>
            <p:cNvPr id="26634" name="Picture 3"/>
            <p:cNvPicPr>
              <a:picLocks noChangeAspect="1"/>
            </p:cNvPicPr>
            <p:nvPr/>
          </p:nvPicPr>
          <p:blipFill>
            <a:blip r:embed="rId3"/>
            <a:stretch>
              <a:fillRect/>
            </a:stretch>
          </p:blipFill>
          <p:spPr>
            <a:xfrm>
              <a:off x="304800" y="1676400"/>
              <a:ext cx="8610600" cy="1295400"/>
            </a:xfrm>
            <a:prstGeom prst="rect">
              <a:avLst/>
            </a:prstGeom>
            <a:noFill/>
            <a:ln w="9525">
              <a:noFill/>
            </a:ln>
          </p:spPr>
        </p:pic>
        <p:sp>
          <p:nvSpPr>
            <p:cNvPr id="26635" name="Rectangle 2"/>
            <p:cNvSpPr/>
            <p:nvPr/>
          </p:nvSpPr>
          <p:spPr>
            <a:xfrm>
              <a:off x="304800" y="1676400"/>
              <a:ext cx="8724900" cy="1295400"/>
            </a:xfrm>
            <a:prstGeom prst="rect">
              <a:avLst/>
            </a:prstGeom>
            <a:noFill/>
            <a:ln w="38100" cap="flat" cmpd="sng">
              <a:solidFill>
                <a:schemeClr val="tx1"/>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grpSp>
        <p:nvGrpSpPr>
          <p:cNvPr id="4" name="Group 5"/>
          <p:cNvGrpSpPr/>
          <p:nvPr/>
        </p:nvGrpSpPr>
        <p:grpSpPr>
          <a:xfrm>
            <a:off x="173038" y="4438650"/>
            <a:ext cx="8780462" cy="1978025"/>
            <a:chOff x="172915" y="4438857"/>
            <a:chExt cx="8780585" cy="1977183"/>
          </a:xfrm>
        </p:grpSpPr>
        <p:pic>
          <p:nvPicPr>
            <p:cNvPr id="26632" name="Picture 6"/>
            <p:cNvPicPr>
              <a:picLocks noChangeAspect="1"/>
            </p:cNvPicPr>
            <p:nvPr/>
          </p:nvPicPr>
          <p:blipFill>
            <a:blip r:embed="rId4"/>
            <a:stretch>
              <a:fillRect/>
            </a:stretch>
          </p:blipFill>
          <p:spPr>
            <a:xfrm>
              <a:off x="172915" y="4438857"/>
              <a:ext cx="8722344" cy="1888766"/>
            </a:xfrm>
            <a:prstGeom prst="rect">
              <a:avLst/>
            </a:prstGeom>
            <a:noFill/>
            <a:ln w="9525">
              <a:noFill/>
            </a:ln>
          </p:spPr>
        </p:pic>
        <p:sp>
          <p:nvSpPr>
            <p:cNvPr id="26633" name="Rectangle 15"/>
            <p:cNvSpPr/>
            <p:nvPr/>
          </p:nvSpPr>
          <p:spPr>
            <a:xfrm>
              <a:off x="228600" y="4495800"/>
              <a:ext cx="8724900" cy="1920240"/>
            </a:xfrm>
            <a:prstGeom prst="rect">
              <a:avLst/>
            </a:prstGeom>
            <a:noFill/>
            <a:ln w="38100" cap="flat" cmpd="sng">
              <a:solidFill>
                <a:schemeClr val="tx1"/>
              </a:solidFill>
              <a:prstDash val="solid"/>
              <a:round/>
              <a:headEnd type="none" w="med" len="med"/>
              <a:tailEnd type="none" w="med" len="med"/>
            </a:ln>
          </p:spPr>
          <p:txBody>
            <a:bodyPr/>
            <a:lstStyle/>
            <a:p>
              <a:pPr eaLnBrk="0" hangingPunct="0"/>
              <a:endParaRPr lang="en-US" altLang="en-US" dirty="0">
                <a:latin typeface="Baby Kruffy" pitchFamily="2"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Cookies</a:t>
            </a:r>
          </a:p>
        </p:txBody>
      </p:sp>
      <p:sp>
        <p:nvSpPr>
          <p:cNvPr id="3" name="Content Placeholder 2"/>
          <p:cNvSpPr>
            <a:spLocks noGrp="1"/>
          </p:cNvSpPr>
          <p:nvPr>
            <p:ph idx="1"/>
          </p:nvPr>
        </p:nvSpPr>
        <p:spPr/>
        <p:txBody>
          <a:bodyPr/>
          <a:lstStyle/>
          <a:p>
            <a:r>
              <a:rPr lang="en-US"/>
              <a:t>The original purpose of the Web, retrieving publicly available documents, exactly fits this design.</a:t>
            </a:r>
          </a:p>
          <a:p>
            <a:r>
              <a:rPr lang="en-US"/>
              <a:t> Web has other functions that need to remember some information about the clients; some are listed below:</a:t>
            </a:r>
          </a:p>
          <a:p>
            <a:pPr marL="0" indent="0">
              <a:buNone/>
            </a:pPr>
            <a:r>
              <a:rPr lang="en-US"/>
              <a:t>❑ Websites are being used as electronic stores </a:t>
            </a:r>
          </a:p>
          <a:p>
            <a:pPr marL="0" indent="0">
              <a:buNone/>
            </a:pPr>
            <a:r>
              <a:rPr lang="en-US"/>
              <a:t>❑ Some websites need to allow access to registered clients only.</a:t>
            </a:r>
          </a:p>
          <a:p>
            <a:pPr marL="0" indent="0">
              <a:buNone/>
            </a:pPr>
            <a:r>
              <a:rPr lang="en-US"/>
              <a:t>❑ Some websites are used as portals: the user selects the web pages he wants to see.</a:t>
            </a:r>
          </a:p>
          <a:p>
            <a:pPr marL="0" indent="0">
              <a:buNone/>
            </a:pPr>
            <a:r>
              <a:rPr lang="en-US"/>
              <a:t>❑ Some websites are just advertising agencies.</a:t>
            </a:r>
          </a:p>
          <a:p>
            <a:pPr marL="0" indent="0">
              <a:buNone/>
            </a:pPr>
            <a:endParaRPr lang="en-US"/>
          </a:p>
          <a:p>
            <a:pPr marL="0" indent="0">
              <a:buNone/>
            </a:pPr>
            <a:r>
              <a:rPr lang="en-US"/>
              <a:t>For these purposes, the cookie mechanism was devised.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Cookies</a:t>
            </a:r>
          </a:p>
        </p:txBody>
      </p:sp>
      <p:sp>
        <p:nvSpPr>
          <p:cNvPr id="3" name="Content Placeholder 2"/>
          <p:cNvSpPr>
            <a:spLocks noGrp="1"/>
          </p:cNvSpPr>
          <p:nvPr>
            <p:ph idx="1"/>
          </p:nvPr>
        </p:nvSpPr>
        <p:spPr/>
        <p:txBody>
          <a:bodyPr/>
          <a:lstStyle/>
          <a:p>
            <a:pPr marL="0" indent="0">
              <a:buNone/>
            </a:pPr>
            <a:r>
              <a:rPr lang="en-US" dirty="0"/>
              <a:t>Creating and Storing Cookies</a:t>
            </a:r>
          </a:p>
          <a:p>
            <a:pPr marL="0" indent="0">
              <a:buNone/>
            </a:pPr>
            <a:endParaRPr lang="en-US" dirty="0"/>
          </a:p>
          <a:p>
            <a:pPr marL="0" indent="0">
              <a:buNone/>
            </a:pPr>
            <a:r>
              <a:rPr lang="en-US" dirty="0"/>
              <a:t>1. When a server receives a request from a client, it stores information about the client in a file or a string. - the domain name of the client, the contents of the cookie (name, registration number, and so on), a timestamp</a:t>
            </a:r>
          </a:p>
          <a:p>
            <a:pPr marL="0" indent="0">
              <a:buNone/>
            </a:pPr>
            <a:endParaRPr lang="en-US" dirty="0"/>
          </a:p>
          <a:p>
            <a:pPr marL="0" indent="0">
              <a:buNone/>
            </a:pPr>
            <a:r>
              <a:rPr lang="en-US" dirty="0"/>
              <a:t>2. The server includes the cookie in the response that it sends to the client.</a:t>
            </a:r>
          </a:p>
          <a:p>
            <a:pPr marL="0" indent="0">
              <a:buNone/>
            </a:pPr>
            <a:endParaRPr lang="en-US" dirty="0"/>
          </a:p>
          <a:p>
            <a:pPr marL="0" indent="0">
              <a:buNone/>
            </a:pPr>
            <a:r>
              <a:rPr lang="en-US" dirty="0"/>
              <a:t>3. When the client receives the response, the browser </a:t>
            </a:r>
            <a:r>
              <a:rPr lang="en-US" dirty="0" smtClean="0"/>
              <a:t>stores in cookie directory in server domain name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Cookies</a:t>
            </a:r>
          </a:p>
        </p:txBody>
      </p:sp>
      <p:sp>
        <p:nvSpPr>
          <p:cNvPr id="3" name="Content Placeholder 2"/>
          <p:cNvSpPr>
            <a:spLocks noGrp="1"/>
          </p:cNvSpPr>
          <p:nvPr>
            <p:ph idx="1"/>
          </p:nvPr>
        </p:nvSpPr>
        <p:spPr>
          <a:xfrm>
            <a:off x="457200" y="990601"/>
            <a:ext cx="8229600" cy="4886672"/>
          </a:xfrm>
        </p:spPr>
        <p:txBody>
          <a:bodyPr/>
          <a:lstStyle/>
          <a:p>
            <a:pPr marL="0" indent="0">
              <a:buNone/>
            </a:pPr>
            <a:r>
              <a:rPr lang="en-US" dirty="0" smtClean="0"/>
              <a:t>Client -  </a:t>
            </a:r>
            <a:r>
              <a:rPr lang="en-US" dirty="0"/>
              <a:t>request to a </a:t>
            </a:r>
            <a:r>
              <a:rPr lang="en-US" dirty="0" smtClean="0"/>
              <a:t>server-cookie </a:t>
            </a:r>
            <a:r>
              <a:rPr lang="en-US" dirty="0"/>
              <a:t>directory </a:t>
            </a:r>
            <a:endParaRPr lang="en-US" dirty="0" smtClean="0"/>
          </a:p>
          <a:p>
            <a:pPr marL="0" indent="0">
              <a:buNone/>
            </a:pPr>
            <a:endParaRPr lang="en-US" dirty="0"/>
          </a:p>
          <a:p>
            <a:pPr marL="0" indent="0">
              <a:buNone/>
            </a:pPr>
            <a:r>
              <a:rPr lang="en-US" dirty="0" smtClean="0"/>
              <a:t>If </a:t>
            </a:r>
            <a:r>
              <a:rPr lang="en-US" dirty="0"/>
              <a:t>found, the cookie is included in the </a:t>
            </a:r>
            <a:r>
              <a:rPr lang="en-US" dirty="0" smtClean="0"/>
              <a:t>request</a:t>
            </a:r>
          </a:p>
          <a:p>
            <a:pPr marL="0" indent="0">
              <a:buNone/>
            </a:pPr>
            <a:endParaRPr lang="en-US" dirty="0"/>
          </a:p>
          <a:p>
            <a:pPr marL="0" indent="0">
              <a:buNone/>
            </a:pPr>
            <a:r>
              <a:rPr lang="en-US" dirty="0" smtClean="0"/>
              <a:t>Server -old </a:t>
            </a:r>
            <a:r>
              <a:rPr lang="en-US" dirty="0"/>
              <a:t>client, not </a:t>
            </a:r>
            <a:r>
              <a:rPr lang="en-US" dirty="0" smtClean="0"/>
              <a:t>a new </a:t>
            </a:r>
            <a:r>
              <a:rPr lang="en-US" dirty="0"/>
              <a:t>one. </a:t>
            </a:r>
            <a:endParaRPr lang="en-US" dirty="0" smtClean="0"/>
          </a:p>
          <a:p>
            <a:pPr marL="0" indent="0">
              <a:buNone/>
            </a:pPr>
            <a:endParaRPr lang="en-US" dirty="0"/>
          </a:p>
          <a:p>
            <a:pPr marL="0" indent="0">
              <a:buNone/>
            </a:pPr>
            <a:r>
              <a:rPr lang="en-US" dirty="0" smtClean="0"/>
              <a:t>Contents </a:t>
            </a:r>
            <a:r>
              <a:rPr lang="en-US" dirty="0"/>
              <a:t>of the cookie are never read by the browser or </a:t>
            </a:r>
            <a:r>
              <a:rPr lang="en-US" dirty="0" smtClean="0"/>
              <a:t>disclosed to </a:t>
            </a:r>
            <a:r>
              <a:rPr lang="en-US" dirty="0"/>
              <a:t>the </a:t>
            </a:r>
            <a:r>
              <a:rPr lang="en-US" dirty="0" smtClean="0"/>
              <a:t>user</a:t>
            </a:r>
          </a:p>
          <a:p>
            <a:pPr marL="0" indent="0">
              <a:buNone/>
            </a:pPr>
            <a:endParaRPr lang="en-US" dirty="0"/>
          </a:p>
          <a:p>
            <a:pPr marL="0" indent="0">
              <a:buNone/>
            </a:pPr>
            <a:r>
              <a:rPr lang="en-US" dirty="0" smtClean="0"/>
              <a:t>It </a:t>
            </a:r>
            <a:r>
              <a:rPr lang="en-US" dirty="0"/>
              <a:t>is a cookie made by the server and eaten by the server.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0"/>
          <p:cNvSpPr txBox="1"/>
          <p:nvPr/>
        </p:nvSpPr>
        <p:spPr>
          <a:xfrm>
            <a:off x="76200" y="696913"/>
            <a:ext cx="8839200" cy="5262245"/>
          </a:xfrm>
          <a:prstGeom prst="rect">
            <a:avLst/>
          </a:prstGeom>
          <a:noFill/>
          <a:ln w="9525">
            <a:noFill/>
          </a:ln>
        </p:spPr>
        <p:txBody>
          <a:bodyPr>
            <a:spAutoFit/>
          </a:bodyPr>
          <a:lstStyle/>
          <a:p>
            <a:pPr algn="just" eaLnBrk="0" hangingPunct="0"/>
            <a:r>
              <a:rPr lang="en-US" altLang="en-US" sz="2800" b="0" i="0" dirty="0">
                <a:latin typeface="Times New Roman" panose="02020603050405020304" charset="0"/>
                <a:cs typeface="Times New Roman" panose="02020603050405020304" charset="0"/>
              </a:rPr>
              <a:t>Figure  shows a scenario in which an electronic store can benefit from the use of cookies. Assume a shopper wants to buy a toy from an electronic store named BestToys. The shopper browser (client) sends a request to the BestToys server. The server creates an empty shopping cart (a list) for the client and assigns an ID to the cart (for example, 12343). The server then sends a response message, which contains the images of all toys available, with a link under each toy that selects the toy if it is being clicked. This response message also includes the Set-Cookie header line whose value is 12343. The client displays the images and stores the cookie value in a file named BestToys. </a:t>
            </a:r>
            <a:endParaRPr lang="en-US" altLang="en-US" sz="2800" b="0" i="0" dirty="0">
              <a:latin typeface="Times New Roman" panose="02020603050405020304" charset="0"/>
              <a:ea typeface="Times New Roman" panose="02020603050405020304" charset="0"/>
            </a:endParaRPr>
          </a:p>
        </p:txBody>
      </p:sp>
      <p:grpSp>
        <p:nvGrpSpPr>
          <p:cNvPr id="27651" name="Group 23"/>
          <p:cNvGrpSpPr/>
          <p:nvPr/>
        </p:nvGrpSpPr>
        <p:grpSpPr>
          <a:xfrm>
            <a:off x="0" y="0"/>
            <a:ext cx="9144000" cy="609600"/>
            <a:chOff x="0" y="2448"/>
            <a:chExt cx="5760" cy="384"/>
          </a:xfrm>
        </p:grpSpPr>
        <p:sp>
          <p:nvSpPr>
            <p:cNvPr id="27653" name="Rectangle 22"/>
            <p:cNvSpPr/>
            <p:nvPr/>
          </p:nvSpPr>
          <p:spPr>
            <a:xfrm>
              <a:off x="0" y="2448"/>
              <a:ext cx="5760" cy="384"/>
            </a:xfrm>
            <a:prstGeom prst="rect">
              <a:avLst/>
            </a:prstGeom>
            <a:solidFill>
              <a:srgbClr val="2CB843"/>
            </a:solidFill>
            <a:ln w="9525" cap="flat" cmpd="sng">
              <a:solidFill>
                <a:srgbClr val="00CC00"/>
              </a:solidFill>
              <a:prstDash val="solid"/>
              <a:miter/>
              <a:headEnd type="none" w="med" len="med"/>
              <a:tailEnd type="none" w="med" len="med"/>
            </a:ln>
          </p:spPr>
          <p:txBody>
            <a:bodyPr wrap="none" anchor="ctr"/>
            <a:lstStyle/>
            <a:p>
              <a:pPr eaLnBrk="0" hangingPunct="0"/>
              <a:endParaRPr lang="en-US" altLang="en-US" dirty="0">
                <a:latin typeface="Baby Kruffy" pitchFamily="2" charset="0"/>
              </a:endParaRPr>
            </a:p>
          </p:txBody>
        </p:sp>
        <p:sp>
          <p:nvSpPr>
            <p:cNvPr id="27654" name="Text Box 15"/>
            <p:cNvSpPr txBox="1"/>
            <p:nvPr/>
          </p:nvSpPr>
          <p:spPr>
            <a:xfrm>
              <a:off x="0" y="2448"/>
              <a:ext cx="1150" cy="368"/>
            </a:xfrm>
            <a:prstGeom prst="rect">
              <a:avLst/>
            </a:prstGeom>
            <a:solidFill>
              <a:srgbClr val="2CB843"/>
            </a:solidFill>
            <a:ln w="9525" cap="flat" cmpd="sng">
              <a:solidFill>
                <a:srgbClr val="00CC00"/>
              </a:solidFill>
              <a:prstDash val="solid"/>
              <a:miter/>
              <a:headEnd type="none" w="med" len="med"/>
              <a:tailEnd type="none" w="med" len="med"/>
            </a:ln>
          </p:spPr>
          <p:txBody>
            <a:bodyPr wrap="none">
              <a:spAutoFit/>
            </a:bodyPr>
            <a:lstStyle/>
            <a:p>
              <a:pPr eaLnBrk="0" hangingPunct="0"/>
              <a:r>
                <a:rPr lang="en-US" altLang="en-US" dirty="0">
                  <a:solidFill>
                    <a:schemeClr val="bg1"/>
                  </a:solidFill>
                  <a:latin typeface="Tahoma" panose="020B0604030504040204" pitchFamily="34" charset="0"/>
                </a:rPr>
                <a:t>Example </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p:cNvPicPr>
            <a:picLocks noChangeAspect="1"/>
          </p:cNvPicPr>
          <p:nvPr/>
        </p:nvPicPr>
        <p:blipFill>
          <a:blip r:embed="rId3"/>
          <a:stretch>
            <a:fillRect/>
          </a:stretch>
        </p:blipFill>
        <p:spPr>
          <a:xfrm>
            <a:off x="6459538" y="1676400"/>
            <a:ext cx="931862" cy="4670425"/>
          </a:xfrm>
          <a:prstGeom prst="rect">
            <a:avLst/>
          </a:prstGeom>
          <a:noFill/>
          <a:ln w="9525">
            <a:noFill/>
          </a:ln>
        </p:spPr>
      </p:pic>
      <p:sp>
        <p:nvSpPr>
          <p:cNvPr id="28675"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 Example </a:t>
            </a:r>
            <a:endParaRPr lang="en-US" altLang="en-US" sz="2000" dirty="0">
              <a:solidFill>
                <a:schemeClr val="bg2"/>
              </a:solidFill>
              <a:latin typeface="Times-BoldItalic" charset="0"/>
            </a:endParaRPr>
          </a:p>
        </p:txBody>
      </p:sp>
      <p:pic>
        <p:nvPicPr>
          <p:cNvPr id="2052" name="Picture 4"/>
          <p:cNvPicPr>
            <a:picLocks noChangeAspect="1"/>
          </p:cNvPicPr>
          <p:nvPr/>
        </p:nvPicPr>
        <p:blipFill>
          <a:blip r:embed="rId4"/>
          <a:stretch>
            <a:fillRect/>
          </a:stretch>
        </p:blipFill>
        <p:spPr>
          <a:xfrm>
            <a:off x="2259013" y="914400"/>
            <a:ext cx="3749675" cy="669925"/>
          </a:xfrm>
          <a:prstGeom prst="rect">
            <a:avLst/>
          </a:prstGeom>
          <a:noFill/>
          <a:ln w="9525">
            <a:noFill/>
          </a:ln>
        </p:spPr>
      </p:pic>
      <p:pic>
        <p:nvPicPr>
          <p:cNvPr id="2053" name="Picture 5"/>
          <p:cNvPicPr>
            <a:picLocks noChangeAspect="1"/>
          </p:cNvPicPr>
          <p:nvPr/>
        </p:nvPicPr>
        <p:blipFill>
          <a:blip r:embed="rId5"/>
          <a:stretch>
            <a:fillRect/>
          </a:stretch>
        </p:blipFill>
        <p:spPr>
          <a:xfrm>
            <a:off x="2209800" y="1676400"/>
            <a:ext cx="3857625" cy="1093788"/>
          </a:xfrm>
          <a:prstGeom prst="rect">
            <a:avLst/>
          </a:prstGeom>
          <a:noFill/>
          <a:ln w="9525">
            <a:noFill/>
          </a:ln>
        </p:spPr>
      </p:pic>
      <p:pic>
        <p:nvPicPr>
          <p:cNvPr id="2056" name="Picture 8"/>
          <p:cNvPicPr>
            <a:picLocks noChangeAspect="1"/>
          </p:cNvPicPr>
          <p:nvPr/>
        </p:nvPicPr>
        <p:blipFill>
          <a:blip r:embed="rId6"/>
          <a:stretch>
            <a:fillRect/>
          </a:stretch>
        </p:blipFill>
        <p:spPr>
          <a:xfrm>
            <a:off x="2311400" y="2816225"/>
            <a:ext cx="3687763" cy="765175"/>
          </a:xfrm>
          <a:prstGeom prst="rect">
            <a:avLst/>
          </a:prstGeom>
          <a:noFill/>
          <a:ln w="9525">
            <a:noFill/>
          </a:ln>
        </p:spPr>
      </p:pic>
      <p:pic>
        <p:nvPicPr>
          <p:cNvPr id="2057" name="Picture 9"/>
          <p:cNvPicPr>
            <a:picLocks noChangeAspect="1"/>
          </p:cNvPicPr>
          <p:nvPr/>
        </p:nvPicPr>
        <p:blipFill>
          <a:blip r:embed="rId7"/>
          <a:stretch>
            <a:fillRect/>
          </a:stretch>
        </p:blipFill>
        <p:spPr>
          <a:xfrm>
            <a:off x="2295525" y="3675063"/>
            <a:ext cx="3760788" cy="973137"/>
          </a:xfrm>
          <a:prstGeom prst="rect">
            <a:avLst/>
          </a:prstGeom>
          <a:noFill/>
          <a:ln w="9525">
            <a:noFill/>
          </a:ln>
        </p:spPr>
      </p:pic>
      <p:pic>
        <p:nvPicPr>
          <p:cNvPr id="2058" name="Picture 10"/>
          <p:cNvPicPr>
            <a:picLocks noChangeAspect="1"/>
          </p:cNvPicPr>
          <p:nvPr/>
        </p:nvPicPr>
        <p:blipFill>
          <a:blip r:embed="rId8"/>
          <a:stretch>
            <a:fillRect/>
          </a:stretch>
        </p:blipFill>
        <p:spPr>
          <a:xfrm>
            <a:off x="2295525" y="4648200"/>
            <a:ext cx="3684588" cy="1068388"/>
          </a:xfrm>
          <a:prstGeom prst="rect">
            <a:avLst/>
          </a:prstGeom>
          <a:noFill/>
          <a:ln w="9525">
            <a:noFill/>
          </a:ln>
        </p:spPr>
      </p:pic>
      <p:pic>
        <p:nvPicPr>
          <p:cNvPr id="2059" name="Picture 11"/>
          <p:cNvPicPr>
            <a:picLocks noChangeAspect="1"/>
          </p:cNvPicPr>
          <p:nvPr/>
        </p:nvPicPr>
        <p:blipFill>
          <a:blip r:embed="rId9"/>
          <a:stretch>
            <a:fillRect/>
          </a:stretch>
        </p:blipFill>
        <p:spPr>
          <a:xfrm>
            <a:off x="2346325" y="5732463"/>
            <a:ext cx="3749675" cy="973137"/>
          </a:xfrm>
          <a:prstGeom prst="rect">
            <a:avLst/>
          </a:prstGeom>
          <a:noFill/>
          <a:ln w="9525">
            <a:noFill/>
          </a:ln>
        </p:spPr>
      </p:pic>
      <p:pic>
        <p:nvPicPr>
          <p:cNvPr id="2060" name="Picture 12"/>
          <p:cNvPicPr>
            <a:picLocks noChangeAspect="1"/>
          </p:cNvPicPr>
          <p:nvPr/>
        </p:nvPicPr>
        <p:blipFill>
          <a:blip r:embed="rId10"/>
          <a:stretch>
            <a:fillRect/>
          </a:stretch>
        </p:blipFill>
        <p:spPr>
          <a:xfrm>
            <a:off x="6400800" y="927100"/>
            <a:ext cx="1389063" cy="596900"/>
          </a:xfrm>
          <a:prstGeom prst="rect">
            <a:avLst/>
          </a:prstGeom>
          <a:noFill/>
          <a:ln w="9525">
            <a:noFill/>
          </a:ln>
        </p:spPr>
      </p:pic>
      <p:pic>
        <p:nvPicPr>
          <p:cNvPr id="2061" name="Picture 13"/>
          <p:cNvPicPr>
            <a:picLocks noChangeAspect="1"/>
          </p:cNvPicPr>
          <p:nvPr/>
        </p:nvPicPr>
        <p:blipFill>
          <a:blip r:embed="rId11"/>
          <a:stretch>
            <a:fillRect/>
          </a:stretch>
        </p:blipFill>
        <p:spPr>
          <a:xfrm>
            <a:off x="604838" y="1838325"/>
            <a:ext cx="1300162" cy="600075"/>
          </a:xfrm>
          <a:prstGeom prst="rect">
            <a:avLst/>
          </a:prstGeom>
          <a:noFill/>
          <a:ln w="9525">
            <a:noFill/>
          </a:ln>
        </p:spPr>
      </p:pic>
      <p:pic>
        <p:nvPicPr>
          <p:cNvPr id="2063" name="Picture 15"/>
          <p:cNvPicPr>
            <a:picLocks noChangeAspect="1"/>
          </p:cNvPicPr>
          <p:nvPr/>
        </p:nvPicPr>
        <p:blipFill>
          <a:blip r:embed="rId12"/>
          <a:stretch>
            <a:fillRect/>
          </a:stretch>
        </p:blipFill>
        <p:spPr>
          <a:xfrm>
            <a:off x="6411913" y="1676400"/>
            <a:ext cx="809625" cy="2624138"/>
          </a:xfrm>
          <a:prstGeom prst="rect">
            <a:avLst/>
          </a:prstGeom>
          <a:noFill/>
          <a:ln w="9525">
            <a:noFill/>
          </a:ln>
        </p:spPr>
      </p:pic>
      <p:pic>
        <p:nvPicPr>
          <p:cNvPr id="2062" name="Picture 14"/>
          <p:cNvPicPr>
            <a:picLocks noChangeAspect="1"/>
          </p:cNvPicPr>
          <p:nvPr/>
        </p:nvPicPr>
        <p:blipFill>
          <a:blip r:embed="rId13"/>
          <a:stretch>
            <a:fillRect/>
          </a:stretch>
        </p:blipFill>
        <p:spPr>
          <a:xfrm>
            <a:off x="6383338" y="1676400"/>
            <a:ext cx="685800" cy="685800"/>
          </a:xfrm>
          <a:prstGeom prst="rect">
            <a:avLst/>
          </a:prstGeom>
          <a:noFill/>
          <a:ln w="9525">
            <a:noFill/>
          </a:ln>
        </p:spPr>
      </p:pic>
      <p:grpSp>
        <p:nvGrpSpPr>
          <p:cNvPr id="2" name="Group 4"/>
          <p:cNvGrpSpPr/>
          <p:nvPr/>
        </p:nvGrpSpPr>
        <p:grpSpPr>
          <a:xfrm>
            <a:off x="1841500" y="457200"/>
            <a:ext cx="4635500" cy="6154738"/>
            <a:chOff x="1841156" y="457200"/>
            <a:chExt cx="4635844" cy="6155515"/>
          </a:xfrm>
        </p:grpSpPr>
        <p:pic>
          <p:nvPicPr>
            <p:cNvPr id="28690" name="Picture 3"/>
            <p:cNvPicPr>
              <a:picLocks noChangeAspect="1"/>
            </p:cNvPicPr>
            <p:nvPr/>
          </p:nvPicPr>
          <p:blipFill>
            <a:blip r:embed="rId14"/>
            <a:stretch>
              <a:fillRect/>
            </a:stretch>
          </p:blipFill>
          <p:spPr>
            <a:xfrm>
              <a:off x="6121068" y="457200"/>
              <a:ext cx="355932" cy="6155515"/>
            </a:xfrm>
            <a:prstGeom prst="rect">
              <a:avLst/>
            </a:prstGeom>
            <a:noFill/>
            <a:ln w="9525">
              <a:noFill/>
            </a:ln>
          </p:spPr>
        </p:pic>
        <p:pic>
          <p:nvPicPr>
            <p:cNvPr id="28691" name="Picture 2"/>
            <p:cNvPicPr>
              <a:picLocks noChangeAspect="1"/>
            </p:cNvPicPr>
            <p:nvPr/>
          </p:nvPicPr>
          <p:blipFill>
            <a:blip r:embed="rId15"/>
            <a:stretch>
              <a:fillRect/>
            </a:stretch>
          </p:blipFill>
          <p:spPr>
            <a:xfrm>
              <a:off x="1841156" y="485750"/>
              <a:ext cx="368644" cy="6126965"/>
            </a:xfrm>
            <a:prstGeom prst="rect">
              <a:avLst/>
            </a:prstGeom>
            <a:noFill/>
            <a:ln w="9525">
              <a:noFill/>
            </a:ln>
          </p:spPr>
        </p:pic>
      </p:grpSp>
      <p:pic>
        <p:nvPicPr>
          <p:cNvPr id="2066" name="Picture 18"/>
          <p:cNvPicPr>
            <a:picLocks noChangeAspect="1"/>
          </p:cNvPicPr>
          <p:nvPr/>
        </p:nvPicPr>
        <p:blipFill>
          <a:blip r:embed="rId16"/>
          <a:stretch>
            <a:fillRect/>
          </a:stretch>
        </p:blipFill>
        <p:spPr>
          <a:xfrm>
            <a:off x="1196975" y="2438400"/>
            <a:ext cx="784225" cy="2971800"/>
          </a:xfrm>
          <a:prstGeom prst="rect">
            <a:avLst/>
          </a:prstGeom>
          <a:noFill/>
          <a:ln w="9525">
            <a:noFill/>
          </a:ln>
        </p:spPr>
      </p:pic>
      <p:pic>
        <p:nvPicPr>
          <p:cNvPr id="2065" name="Picture 17"/>
          <p:cNvPicPr>
            <a:picLocks noChangeAspect="1"/>
          </p:cNvPicPr>
          <p:nvPr/>
        </p:nvPicPr>
        <p:blipFill>
          <a:blip r:embed="rId17"/>
          <a:stretch>
            <a:fillRect/>
          </a:stretch>
        </p:blipFill>
        <p:spPr>
          <a:xfrm>
            <a:off x="1295400" y="2438400"/>
            <a:ext cx="647700" cy="771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left)">
                                      <p:cBhvr>
                                        <p:cTn id="11" dur="5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60"/>
                                        </p:tgtEl>
                                        <p:attrNameLst>
                                          <p:attrName>style.visibility</p:attrName>
                                        </p:attrNameLst>
                                      </p:cBhvr>
                                      <p:to>
                                        <p:strVal val="visible"/>
                                      </p:to>
                                    </p:set>
                                    <p:animEffect transition="in" filter="wipe(left)">
                                      <p:cBhvr>
                                        <p:cTn id="16" dur="500"/>
                                        <p:tgtEl>
                                          <p:spTgt spid="20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wipe(left)">
                                      <p:cBhvr>
                                        <p:cTn id="21" dur="500"/>
                                        <p:tgtEl>
                                          <p:spTgt spid="20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53"/>
                                        </p:tgtEl>
                                        <p:attrNameLst>
                                          <p:attrName>style.visibility</p:attrName>
                                        </p:attrNameLst>
                                      </p:cBhvr>
                                      <p:to>
                                        <p:strVal val="visible"/>
                                      </p:to>
                                    </p:set>
                                    <p:animEffect transition="in" filter="wipe(right)">
                                      <p:cBhvr>
                                        <p:cTn id="26" dur="500"/>
                                        <p:tgtEl>
                                          <p:spTgt spid="20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61"/>
                                        </p:tgtEl>
                                        <p:attrNameLst>
                                          <p:attrName>style.visibility</p:attrName>
                                        </p:attrNameLst>
                                      </p:cBhvr>
                                      <p:to>
                                        <p:strVal val="visible"/>
                                      </p:to>
                                    </p:set>
                                    <p:animEffect transition="in" filter="wipe(right)">
                                      <p:cBhvr>
                                        <p:cTn id="31" dur="500"/>
                                        <p:tgtEl>
                                          <p:spTgt spid="20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65"/>
                                        </p:tgtEl>
                                        <p:attrNameLst>
                                          <p:attrName>style.visibility</p:attrName>
                                        </p:attrNameLst>
                                      </p:cBhvr>
                                      <p:to>
                                        <p:strVal val="visible"/>
                                      </p:to>
                                    </p:set>
                                    <p:animEffect transition="in" filter="wipe(left)">
                                      <p:cBhvr>
                                        <p:cTn id="36" dur="500"/>
                                        <p:tgtEl>
                                          <p:spTgt spid="206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56"/>
                                        </p:tgtEl>
                                        <p:attrNameLst>
                                          <p:attrName>style.visibility</p:attrName>
                                        </p:attrNameLst>
                                      </p:cBhvr>
                                      <p:to>
                                        <p:strVal val="visible"/>
                                      </p:to>
                                    </p:set>
                                    <p:animEffect transition="in" filter="wipe(left)">
                                      <p:cBhvr>
                                        <p:cTn id="41" dur="500"/>
                                        <p:tgtEl>
                                          <p:spTgt spid="205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63"/>
                                        </p:tgtEl>
                                        <p:attrNameLst>
                                          <p:attrName>style.visibility</p:attrName>
                                        </p:attrNameLst>
                                      </p:cBhvr>
                                      <p:to>
                                        <p:strVal val="visible"/>
                                      </p:to>
                                    </p:set>
                                    <p:animEffect transition="in" filter="wipe(left)">
                                      <p:cBhvr>
                                        <p:cTn id="46" dur="500"/>
                                        <p:tgtEl>
                                          <p:spTgt spid="206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57"/>
                                        </p:tgtEl>
                                        <p:attrNameLst>
                                          <p:attrName>style.visibility</p:attrName>
                                        </p:attrNameLst>
                                      </p:cBhvr>
                                      <p:to>
                                        <p:strVal val="visible"/>
                                      </p:to>
                                    </p:set>
                                    <p:animEffect transition="in" filter="wipe(right)">
                                      <p:cBhvr>
                                        <p:cTn id="51" dur="500"/>
                                        <p:tgtEl>
                                          <p:spTgt spid="20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66"/>
                                        </p:tgtEl>
                                        <p:attrNameLst>
                                          <p:attrName>style.visibility</p:attrName>
                                        </p:attrNameLst>
                                      </p:cBhvr>
                                      <p:to>
                                        <p:strVal val="visible"/>
                                      </p:to>
                                    </p:set>
                                    <p:animEffect transition="in" filter="wipe(left)">
                                      <p:cBhvr>
                                        <p:cTn id="56" dur="500"/>
                                        <p:tgtEl>
                                          <p:spTgt spid="206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58"/>
                                        </p:tgtEl>
                                        <p:attrNameLst>
                                          <p:attrName>style.visibility</p:attrName>
                                        </p:attrNameLst>
                                      </p:cBhvr>
                                      <p:to>
                                        <p:strVal val="visible"/>
                                      </p:to>
                                    </p:set>
                                    <p:animEffect transition="in" filter="wipe(left)">
                                      <p:cBhvr>
                                        <p:cTn id="61" dur="500"/>
                                        <p:tgtEl>
                                          <p:spTgt spid="205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064"/>
                                        </p:tgtEl>
                                        <p:attrNameLst>
                                          <p:attrName>style.visibility</p:attrName>
                                        </p:attrNameLst>
                                      </p:cBhvr>
                                      <p:to>
                                        <p:strVal val="visible"/>
                                      </p:to>
                                    </p:set>
                                    <p:animEffect transition="in" filter="wipe(left)">
                                      <p:cBhvr>
                                        <p:cTn id="66" dur="500"/>
                                        <p:tgtEl>
                                          <p:spTgt spid="206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59"/>
                                        </p:tgtEl>
                                        <p:attrNameLst>
                                          <p:attrName>style.visibility</p:attrName>
                                        </p:attrNameLst>
                                      </p:cBhvr>
                                      <p:to>
                                        <p:strVal val="visible"/>
                                      </p:to>
                                    </p:set>
                                    <p:animEffect transition="in" filter="wipe(right)">
                                      <p:cBhvr>
                                        <p:cTn id="71"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Example of a proxy server</a:t>
            </a:r>
            <a:endParaRPr lang="en-US" altLang="en-US" sz="2000" dirty="0">
              <a:solidFill>
                <a:schemeClr val="bg2"/>
              </a:solidFill>
              <a:latin typeface="Times-BoldItalic" charset="0"/>
            </a:endParaRPr>
          </a:p>
        </p:txBody>
      </p:sp>
      <p:pic>
        <p:nvPicPr>
          <p:cNvPr id="30723" name="Picture 4"/>
          <p:cNvPicPr>
            <a:picLocks noChangeAspect="1"/>
          </p:cNvPicPr>
          <p:nvPr/>
        </p:nvPicPr>
        <p:blipFill>
          <a:blip r:embed="rId3"/>
          <a:stretch>
            <a:fillRect/>
          </a:stretch>
        </p:blipFill>
        <p:spPr>
          <a:xfrm>
            <a:off x="574675" y="1978025"/>
            <a:ext cx="8340725" cy="33559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a:lnSpc>
                <a:spcPct val="200000"/>
              </a:lnSpc>
            </a:pPr>
            <a:r>
              <a:rPr lang="en-US" altLang="en-IN" dirty="0" smtClean="0"/>
              <a:t>Difference between persistent and non persistent connections? Which on do you perfer? Why?</a:t>
            </a:r>
          </a:p>
          <a:p>
            <a:pPr>
              <a:lnSpc>
                <a:spcPct val="200000"/>
              </a:lnSpc>
            </a:pPr>
            <a:r>
              <a:rPr lang="en-US" altLang="en-IN" dirty="0" smtClean="0"/>
              <a:t>Status code 500 means_________________</a:t>
            </a:r>
          </a:p>
          <a:p>
            <a:pPr>
              <a:lnSpc>
                <a:spcPct val="200000"/>
              </a:lnSpc>
            </a:pPr>
            <a:endParaRPr lang="en-US" alt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p>
          <a:p>
            <a:pPr marL="0" indent="0">
              <a:buNone/>
            </a:pPr>
            <a:endParaRPr lang="en-US" sz="2400" dirty="0"/>
          </a:p>
          <a:p>
            <a:pPr eaLnBrk="1" hangingPunct="1">
              <a:lnSpc>
                <a:spcPct val="90000"/>
              </a:lnSpc>
            </a:pPr>
            <a:r>
              <a:rPr lang="en-US" dirty="0" smtClean="0"/>
              <a:t>Explain the need for web</a:t>
            </a:r>
          </a:p>
          <a:p>
            <a:pPr eaLnBrk="1" hangingPunct="1">
              <a:lnSpc>
                <a:spcPct val="90000"/>
              </a:lnSpc>
            </a:pPr>
            <a:r>
              <a:rPr lang="en-US" dirty="0" smtClean="0"/>
              <a:t>Brief about the underlying technical details of HTTP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483" y="2292350"/>
            <a:ext cx="7772400" cy="1362075"/>
          </a:xfrm>
        </p:spPr>
        <p:txBody>
          <a:bodyPr/>
          <a:lstStyle/>
          <a:p>
            <a:pPr algn="ctr"/>
            <a:r>
              <a:rPr lang="en-US">
                <a:sym typeface="+mn-ea"/>
              </a:rPr>
              <a:t>WWW</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4287905" cy="58477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WORLD WIDE </a:t>
            </a: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WEB </a:t>
            </a:r>
            <a:endParaRPr kumimoji="0" lang="en-US" alt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endParaRPr>
          </a:p>
        </p:txBody>
      </p:sp>
      <p:sp>
        <p:nvSpPr>
          <p:cNvPr id="7172"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7173" name="Rectangle 8"/>
          <p:cNvSpPr/>
          <p:nvPr/>
        </p:nvSpPr>
        <p:spPr>
          <a:xfrm>
            <a:off x="381000" y="1658938"/>
            <a:ext cx="8077200" cy="2553335"/>
          </a:xfrm>
          <a:prstGeom prst="rect">
            <a:avLst/>
          </a:prstGeom>
          <a:noFill/>
          <a:ln w="9525">
            <a:noFill/>
          </a:ln>
        </p:spPr>
        <p:txBody>
          <a:bodyPr>
            <a:spAutoFit/>
          </a:bodyPr>
          <a:lstStyle/>
          <a:p>
            <a:pPr algn="just"/>
            <a:r>
              <a:rPr lang="en-US" altLang="en-US" dirty="0">
                <a:latin typeface="Times New Roman" panose="02020603050405020304" charset="0"/>
                <a:sym typeface="+mn-ea"/>
              </a:rPr>
              <a:t>The idea of the Web -Tim Berners-Lee in 1989 at CERN, the European Organization for Nuclear </a:t>
            </a:r>
            <a:r>
              <a:rPr lang="en-US" altLang="en-US" dirty="0" smtClean="0">
                <a:latin typeface="Times New Roman" panose="02020603050405020304" charset="0"/>
                <a:sym typeface="+mn-ea"/>
              </a:rPr>
              <a:t>Research</a:t>
            </a:r>
            <a:endParaRPr lang="en-US" altLang="en-US" dirty="0">
              <a:latin typeface="Times New Roman" panose="02020603050405020304" charset="0"/>
              <a:sym typeface="+mn-ea"/>
            </a:endParaRPr>
          </a:p>
          <a:p>
            <a:pPr algn="just"/>
            <a:endParaRPr lang="en-US" altLang="en-US" dirty="0">
              <a:latin typeface="Times New Roman" panose="02020603050405020304" charset="0"/>
              <a:sym typeface="+mn-ea"/>
            </a:endParaRPr>
          </a:p>
          <a:p>
            <a:pPr algn="just"/>
            <a:r>
              <a:rPr lang="en-US" altLang="en-US" dirty="0">
                <a:latin typeface="Times New Roman" panose="02020603050405020304" charset="0"/>
                <a:sym typeface="+mn-ea"/>
              </a:rPr>
              <a:t>Commercial Web started in the early 1990s.</a:t>
            </a:r>
            <a:endParaRPr lang="en-US" altLang="en-US" dirty="0">
              <a:latin typeface="Times-Roman"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algn="ctr" eaLnBrk="0" hangingPunct="0"/>
            <a:endParaRPr lang="en-US" altLang="en-US" i="0" dirty="0">
              <a:effectLst>
                <a:outerShdw blurRad="38100" dist="38100" dir="2700000">
                  <a:srgbClr val="C0C0C0"/>
                </a:outerShdw>
              </a:effectLst>
              <a:latin typeface="Times New Roman" panose="02020603050405020304" charset="0"/>
            </a:endParaRPr>
          </a:p>
        </p:txBody>
      </p:sp>
      <p:sp>
        <p:nvSpPr>
          <p:cNvPr id="911363" name="Text Box 3"/>
          <p:cNvSpPr txBox="1">
            <a:spLocks noChangeArrowheads="1"/>
          </p:cNvSpPr>
          <p:nvPr/>
        </p:nvSpPr>
        <p:spPr bwMode="auto">
          <a:xfrm>
            <a:off x="228600" y="406400"/>
            <a:ext cx="6196330" cy="583565"/>
          </a:xfrm>
          <a:prstGeom prst="rect">
            <a:avLst/>
          </a:prstGeom>
          <a:noFill/>
          <a:ln w="9525">
            <a:noFill/>
            <a:miter lim="800000"/>
          </a:ln>
          <a:effectLst/>
        </p:spPr>
        <p:txBody>
          <a:bodyPr wrap="none">
            <a:spAutoFit/>
          </a:bodyPr>
          <a:lstStyle>
            <a:lvl1pPr marL="24161750" indent="-24161750" eaLnBrk="0" hangingPunct="0">
              <a:defRPr sz="3200" b="1" i="1">
                <a:solidFill>
                  <a:schemeClr val="tx1"/>
                </a:solidFill>
                <a:latin typeface="Baby Kruffy" pitchFamily="2" charset="0"/>
                <a:cs typeface="Arial" panose="020B0604020202020204" pitchFamily="34" charset="0"/>
              </a:defRPr>
            </a:lvl1pPr>
            <a:lvl2pPr marL="37931725" indent="-37474525" eaLnBrk="0" hangingPunct="0">
              <a:defRPr sz="3200" b="1" i="1">
                <a:solidFill>
                  <a:schemeClr val="tx1"/>
                </a:solidFill>
                <a:latin typeface="Baby Kruffy" pitchFamily="2" charset="0"/>
                <a:cs typeface="Arial" panose="020B0604020202020204" pitchFamily="34" charset="0"/>
              </a:defRPr>
            </a:lvl2pPr>
            <a:lvl3pPr eaLnBrk="0" hangingPunct="0">
              <a:defRPr sz="3200" b="1" i="1">
                <a:solidFill>
                  <a:schemeClr val="tx1"/>
                </a:solidFill>
                <a:latin typeface="Baby Kruffy" pitchFamily="2" charset="0"/>
                <a:cs typeface="Arial" panose="020B0604020202020204" pitchFamily="34" charset="0"/>
              </a:defRPr>
            </a:lvl3pPr>
            <a:lvl4pPr eaLnBrk="0" hangingPunct="0">
              <a:defRPr sz="3200" b="1" i="1">
                <a:solidFill>
                  <a:schemeClr val="tx1"/>
                </a:solidFill>
                <a:latin typeface="Baby Kruffy" pitchFamily="2" charset="0"/>
                <a:cs typeface="Arial" panose="020B0604020202020204" pitchFamily="34" charset="0"/>
              </a:defRPr>
            </a:lvl4pPr>
            <a:lvl5pPr eaLnBrk="0" hangingPunct="0">
              <a:defRPr sz="3200" b="1" i="1">
                <a:solidFill>
                  <a:schemeClr val="tx1"/>
                </a:solidFill>
                <a:latin typeface="Baby Kruffy" pitchFamily="2" charset="0"/>
                <a:cs typeface="Arial" panose="020B0604020202020204" pitchFamily="34" charset="0"/>
              </a:defRPr>
            </a:lvl5pPr>
            <a:lvl6pPr marL="4572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6pPr>
            <a:lvl7pPr marL="9144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7pPr>
            <a:lvl8pPr marL="13716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8pPr>
            <a:lvl9pPr marL="1828800" eaLnBrk="0" fontAlgn="base" hangingPunct="0">
              <a:spcBef>
                <a:spcPct val="0"/>
              </a:spcBef>
              <a:spcAft>
                <a:spcPct val="0"/>
              </a:spcAft>
              <a:defRPr sz="3200" b="1" i="1">
                <a:solidFill>
                  <a:schemeClr val="tx1"/>
                </a:solidFill>
                <a:latin typeface="Baby Kruffy" pitchFamily="2" charset="0"/>
                <a:cs typeface="Arial" panose="020B0604020202020204" pitchFamily="34" charset="0"/>
              </a:defRPr>
            </a:lvl9p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Times" pitchFamily="18" charset="0"/>
                <a:ea typeface="+mn-ea"/>
                <a:cs typeface="Arial" panose="020B0604020202020204" pitchFamily="34" charset="0"/>
              </a:rPr>
              <a:t>WORLD WIDE WEB AND HTTP</a:t>
            </a:r>
          </a:p>
        </p:txBody>
      </p:sp>
      <p:sp>
        <p:nvSpPr>
          <p:cNvPr id="7172" name="Text Box 4"/>
          <p:cNvSpPr txBox="1"/>
          <p:nvPr/>
        </p:nvSpPr>
        <p:spPr>
          <a:xfrm>
            <a:off x="8229600" y="6400800"/>
            <a:ext cx="184150" cy="366713"/>
          </a:xfrm>
          <a:prstGeom prst="rect">
            <a:avLst/>
          </a:prstGeom>
          <a:noFill/>
          <a:ln w="9525">
            <a:noFill/>
          </a:ln>
        </p:spPr>
        <p:txBody>
          <a:bodyPr wrap="none">
            <a:spAutoFit/>
          </a:bodyPr>
          <a:lstStyle/>
          <a:p>
            <a:pPr eaLnBrk="0" hangingPunct="0"/>
            <a:endParaRPr lang="en-US" altLang="en-US" sz="1800" i="0" dirty="0">
              <a:latin typeface="Times New Roman" panose="02020603050405020304" charset="0"/>
            </a:endParaRPr>
          </a:p>
        </p:txBody>
      </p:sp>
      <p:sp>
        <p:nvSpPr>
          <p:cNvPr id="7173" name="Rectangle 8"/>
          <p:cNvSpPr/>
          <p:nvPr/>
        </p:nvSpPr>
        <p:spPr>
          <a:xfrm>
            <a:off x="381000" y="1658938"/>
            <a:ext cx="8077200" cy="3969385"/>
          </a:xfrm>
          <a:prstGeom prst="rect">
            <a:avLst/>
          </a:prstGeom>
          <a:noFill/>
          <a:ln w="9525">
            <a:noFill/>
          </a:ln>
        </p:spPr>
        <p:txBody>
          <a:bodyPr>
            <a:spAutoFit/>
          </a:bodyPr>
          <a:lstStyle/>
          <a:p>
            <a:pPr marL="342900" indent="-342900" algn="just">
              <a:buFont typeface="Arial" panose="020B0604020202020204" pitchFamily="34" charset="0"/>
              <a:buChar char="•"/>
            </a:pPr>
            <a:r>
              <a:rPr lang="en-US" altLang="en-US" sz="2800" dirty="0">
                <a:latin typeface="Times New Roman" panose="02020603050405020304" charset="0"/>
                <a:sym typeface="+mn-ea"/>
              </a:rPr>
              <a:t>Web - repository of information </a:t>
            </a:r>
            <a:r>
              <a:rPr lang="en-US" altLang="en-US" sz="2800" dirty="0" smtClean="0">
                <a:latin typeface="Times New Roman" panose="02020603050405020304" charset="0"/>
                <a:sym typeface="+mn-ea"/>
              </a:rPr>
              <a:t>– web pages </a:t>
            </a:r>
            <a:r>
              <a:rPr lang="en-US" altLang="en-US" sz="2800" dirty="0">
                <a:latin typeface="Times New Roman" panose="02020603050405020304" charset="0"/>
                <a:sym typeface="+mn-ea"/>
              </a:rPr>
              <a:t>-distributed and linked</a:t>
            </a:r>
          </a:p>
          <a:p>
            <a:pPr marL="342900" indent="-342900" algn="just">
              <a:buFont typeface="Arial" panose="020B0604020202020204" pitchFamily="34" charset="0"/>
              <a:buChar char="•"/>
            </a:pPr>
            <a:r>
              <a:rPr lang="en-US" altLang="en-US" sz="2800" dirty="0">
                <a:latin typeface="Times New Roman" panose="02020603050405020304" charset="0"/>
                <a:sym typeface="+mn-ea"/>
              </a:rPr>
              <a:t>Distribution allows the growth of the Web</a:t>
            </a:r>
          </a:p>
          <a:p>
            <a:pPr marL="342900" indent="-342900" algn="just">
              <a:buFont typeface="Arial" panose="020B0604020202020204" pitchFamily="34" charset="0"/>
              <a:buChar char="•"/>
            </a:pPr>
            <a:r>
              <a:rPr lang="en-US" altLang="en-US" sz="2800" dirty="0">
                <a:latin typeface="Times New Roman" panose="02020603050405020304" charset="0"/>
                <a:sym typeface="+mn-ea"/>
              </a:rPr>
              <a:t>Linking - one page to refer to another web - hypertext</a:t>
            </a:r>
          </a:p>
          <a:p>
            <a:pPr marL="342900" indent="-342900" algn="just">
              <a:buFont typeface="Arial" panose="020B0604020202020204" pitchFamily="34" charset="0"/>
              <a:buChar char="•"/>
            </a:pPr>
            <a:r>
              <a:rPr lang="en-US" altLang="en-US" sz="2800" dirty="0">
                <a:latin typeface="Times New Roman" panose="02020603050405020304" charset="0"/>
                <a:sym typeface="+mn-ea"/>
              </a:rPr>
              <a:t>Now Web is used to provide electronic shopping, gaming , watching TV programs</a:t>
            </a:r>
          </a:p>
          <a:p>
            <a:pPr marL="342900" indent="-342900" algn="just">
              <a:buFont typeface="Arial" panose="020B0604020202020204" pitchFamily="34" charset="0"/>
              <a:buChar char="•"/>
            </a:pPr>
            <a:r>
              <a:rPr lang="en-US" altLang="en-US" sz="2800" dirty="0">
                <a:latin typeface="Times New Roman" panose="02020603050405020304" charset="0"/>
                <a:sym typeface="+mn-ea"/>
              </a:rPr>
              <a:t>WWW today is a distributed client-server service</a:t>
            </a:r>
          </a:p>
          <a:p>
            <a:pPr marL="342900" indent="-342900" algn="just">
              <a:buFont typeface="Arial" panose="020B0604020202020204" pitchFamily="34" charset="0"/>
              <a:buChar char="•"/>
            </a:pPr>
            <a:r>
              <a:rPr lang="en-US" altLang="en-US" sz="2800" dirty="0">
                <a:latin typeface="Times New Roman" panose="02020603050405020304" charset="0"/>
                <a:sym typeface="+mn-ea"/>
              </a:rPr>
              <a:t>Web page can be simple or composite</a:t>
            </a:r>
          </a:p>
        </p:txBody>
      </p:sp>
      <p:sp>
        <p:nvSpPr>
          <p:cNvPr id="7174" name="Slide Number Placeholder 1"/>
          <p:cNvSpPr txBox="1">
            <a:spLocks noGrp="1"/>
          </p:cNvSpPr>
          <p:nvPr/>
        </p:nvSpPr>
        <p:spPr>
          <a:xfrm>
            <a:off x="0" y="6400800"/>
            <a:ext cx="1905000" cy="457200"/>
          </a:xfrm>
          <a:prstGeom prst="rect">
            <a:avLst/>
          </a:prstGeom>
          <a:noFill/>
          <a:ln w="9525">
            <a:noFill/>
          </a:ln>
        </p:spPr>
        <p:txBody>
          <a:bodyPr anchor="b"/>
          <a:lstStyle/>
          <a:p>
            <a:r>
              <a:rPr lang="en-US" altLang="en-US" sz="1200" i="0" dirty="0">
                <a:latin typeface="Arial" panose="020B0604020202020204" pitchFamily="34" charset="0"/>
              </a:rPr>
              <a:t>26.</a:t>
            </a:r>
            <a:fld id="{9A0DB2DC-4C9A-4742-B13C-FB6460FD3503}" type="slidenum">
              <a:rPr lang="en-US" altLang="en-US" sz="1200" i="0" dirty="0">
                <a:latin typeface="Arial" panose="020B0604020202020204" pitchFamily="34" charset="0"/>
              </a:rPr>
              <a:t>6</a:t>
            </a:fld>
            <a:endParaRPr lang="en-US" altLang="en-US" sz="1200" i="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solidFill>
                  <a:srgbClr val="FF0000"/>
                </a:solidFill>
                <a:latin typeface="Times-BoldItalic" charset="0"/>
              </a:rPr>
              <a:t> </a:t>
            </a:r>
            <a:r>
              <a:rPr lang="en-US" altLang="en-US" sz="2000" dirty="0">
                <a:latin typeface="Times-BoldItalic" charset="0"/>
              </a:rPr>
              <a:t>Example </a:t>
            </a:r>
            <a:endParaRPr lang="en-US" altLang="en-US" sz="2000" dirty="0">
              <a:solidFill>
                <a:schemeClr val="bg2"/>
              </a:solidFill>
              <a:latin typeface="Times-BoldItalic" charset="0"/>
            </a:endParaRPr>
          </a:p>
        </p:txBody>
      </p:sp>
      <p:pic>
        <p:nvPicPr>
          <p:cNvPr id="21509" name="Picture 5"/>
          <p:cNvPicPr>
            <a:picLocks noChangeAspect="1"/>
          </p:cNvPicPr>
          <p:nvPr/>
        </p:nvPicPr>
        <p:blipFill>
          <a:blip r:embed="rId3"/>
          <a:stretch>
            <a:fillRect/>
          </a:stretch>
        </p:blipFill>
        <p:spPr>
          <a:xfrm>
            <a:off x="847725" y="1279525"/>
            <a:ext cx="736600" cy="4489450"/>
          </a:xfrm>
          <a:prstGeom prst="rect">
            <a:avLst/>
          </a:prstGeom>
          <a:noFill/>
          <a:ln w="9525">
            <a:noFill/>
          </a:ln>
        </p:spPr>
      </p:pic>
      <p:pic>
        <p:nvPicPr>
          <p:cNvPr id="21510" name="Picture 6"/>
          <p:cNvPicPr>
            <a:picLocks noChangeAspect="1"/>
          </p:cNvPicPr>
          <p:nvPr/>
        </p:nvPicPr>
        <p:blipFill>
          <a:blip r:embed="rId4"/>
          <a:stretch>
            <a:fillRect/>
          </a:stretch>
        </p:blipFill>
        <p:spPr>
          <a:xfrm>
            <a:off x="7480300" y="1066800"/>
            <a:ext cx="673100" cy="4725988"/>
          </a:xfrm>
          <a:prstGeom prst="rect">
            <a:avLst/>
          </a:prstGeom>
          <a:noFill/>
          <a:ln w="9525">
            <a:noFill/>
          </a:ln>
        </p:spPr>
      </p:pic>
      <p:pic>
        <p:nvPicPr>
          <p:cNvPr id="21511" name="Picture 7"/>
          <p:cNvPicPr>
            <a:picLocks noChangeAspect="1"/>
          </p:cNvPicPr>
          <p:nvPr/>
        </p:nvPicPr>
        <p:blipFill>
          <a:blip r:embed="rId5"/>
          <a:stretch>
            <a:fillRect/>
          </a:stretch>
        </p:blipFill>
        <p:spPr>
          <a:xfrm>
            <a:off x="4283075" y="1066800"/>
            <a:ext cx="584200" cy="3671888"/>
          </a:xfrm>
          <a:prstGeom prst="rect">
            <a:avLst/>
          </a:prstGeom>
          <a:noFill/>
          <a:ln w="9525">
            <a:noFill/>
          </a:ln>
        </p:spPr>
      </p:pic>
      <p:pic>
        <p:nvPicPr>
          <p:cNvPr id="21512" name="Picture 8"/>
          <p:cNvPicPr>
            <a:picLocks noChangeAspect="1"/>
          </p:cNvPicPr>
          <p:nvPr/>
        </p:nvPicPr>
        <p:blipFill>
          <a:blip r:embed="rId6"/>
          <a:stretch>
            <a:fillRect/>
          </a:stretch>
        </p:blipFill>
        <p:spPr>
          <a:xfrm>
            <a:off x="3141663" y="1354138"/>
            <a:ext cx="977900" cy="914400"/>
          </a:xfrm>
          <a:prstGeom prst="rect">
            <a:avLst/>
          </a:prstGeom>
          <a:noFill/>
          <a:ln w="9525">
            <a:noFill/>
          </a:ln>
        </p:spPr>
      </p:pic>
      <p:pic>
        <p:nvPicPr>
          <p:cNvPr id="21513" name="Picture 9"/>
          <p:cNvPicPr>
            <a:picLocks noChangeAspect="1"/>
          </p:cNvPicPr>
          <p:nvPr/>
        </p:nvPicPr>
        <p:blipFill>
          <a:blip r:embed="rId7"/>
          <a:stretch>
            <a:fillRect/>
          </a:stretch>
        </p:blipFill>
        <p:spPr>
          <a:xfrm>
            <a:off x="6938963" y="1354138"/>
            <a:ext cx="431800" cy="914400"/>
          </a:xfrm>
          <a:prstGeom prst="rect">
            <a:avLst/>
          </a:prstGeom>
          <a:noFill/>
          <a:ln w="9525">
            <a:noFill/>
          </a:ln>
        </p:spPr>
      </p:pic>
      <p:pic>
        <p:nvPicPr>
          <p:cNvPr id="21514" name="Picture 10"/>
          <p:cNvPicPr>
            <a:picLocks noChangeAspect="1"/>
          </p:cNvPicPr>
          <p:nvPr/>
        </p:nvPicPr>
        <p:blipFill>
          <a:blip r:embed="rId8"/>
          <a:stretch>
            <a:fillRect/>
          </a:stretch>
        </p:blipFill>
        <p:spPr>
          <a:xfrm>
            <a:off x="1293813" y="2387600"/>
            <a:ext cx="3219450" cy="404813"/>
          </a:xfrm>
          <a:prstGeom prst="rect">
            <a:avLst/>
          </a:prstGeom>
          <a:noFill/>
          <a:ln w="9525">
            <a:noFill/>
          </a:ln>
        </p:spPr>
      </p:pic>
      <p:pic>
        <p:nvPicPr>
          <p:cNvPr id="21515" name="Picture 11"/>
          <p:cNvPicPr>
            <a:picLocks noChangeAspect="1"/>
          </p:cNvPicPr>
          <p:nvPr/>
        </p:nvPicPr>
        <p:blipFill>
          <a:blip r:embed="rId9"/>
          <a:stretch>
            <a:fillRect/>
          </a:stretch>
        </p:blipFill>
        <p:spPr>
          <a:xfrm>
            <a:off x="1228725" y="2973388"/>
            <a:ext cx="3276600" cy="404812"/>
          </a:xfrm>
          <a:prstGeom prst="rect">
            <a:avLst/>
          </a:prstGeom>
          <a:noFill/>
          <a:ln w="9525">
            <a:noFill/>
          </a:ln>
        </p:spPr>
      </p:pic>
      <p:pic>
        <p:nvPicPr>
          <p:cNvPr id="21516" name="Picture 12"/>
          <p:cNvPicPr>
            <a:picLocks noChangeAspect="1"/>
          </p:cNvPicPr>
          <p:nvPr/>
        </p:nvPicPr>
        <p:blipFill>
          <a:blip r:embed="rId10"/>
          <a:stretch>
            <a:fillRect/>
          </a:stretch>
        </p:blipFill>
        <p:spPr>
          <a:xfrm>
            <a:off x="1227138" y="3559175"/>
            <a:ext cx="3278187" cy="404813"/>
          </a:xfrm>
          <a:prstGeom prst="rect">
            <a:avLst/>
          </a:prstGeom>
          <a:noFill/>
          <a:ln w="9525">
            <a:noFill/>
          </a:ln>
        </p:spPr>
      </p:pic>
      <p:pic>
        <p:nvPicPr>
          <p:cNvPr id="21517" name="Picture 13"/>
          <p:cNvPicPr>
            <a:picLocks noChangeAspect="1"/>
          </p:cNvPicPr>
          <p:nvPr/>
        </p:nvPicPr>
        <p:blipFill>
          <a:blip r:embed="rId11"/>
          <a:stretch>
            <a:fillRect/>
          </a:stretch>
        </p:blipFill>
        <p:spPr>
          <a:xfrm>
            <a:off x="1227138" y="4144963"/>
            <a:ext cx="3278187" cy="404812"/>
          </a:xfrm>
          <a:prstGeom prst="rect">
            <a:avLst/>
          </a:prstGeom>
          <a:noFill/>
          <a:ln w="9525">
            <a:noFill/>
          </a:ln>
        </p:spPr>
      </p:pic>
      <p:pic>
        <p:nvPicPr>
          <p:cNvPr id="21518" name="Picture 14"/>
          <p:cNvPicPr>
            <a:picLocks noChangeAspect="1"/>
          </p:cNvPicPr>
          <p:nvPr/>
        </p:nvPicPr>
        <p:blipFill>
          <a:blip r:embed="rId12"/>
          <a:stretch>
            <a:fillRect/>
          </a:stretch>
        </p:blipFill>
        <p:spPr>
          <a:xfrm>
            <a:off x="1228725" y="4730750"/>
            <a:ext cx="6534150" cy="404813"/>
          </a:xfrm>
          <a:prstGeom prst="rect">
            <a:avLst/>
          </a:prstGeom>
          <a:noFill/>
          <a:ln w="9525">
            <a:noFill/>
          </a:ln>
        </p:spPr>
      </p:pic>
      <p:pic>
        <p:nvPicPr>
          <p:cNvPr id="21520" name="Picture 16"/>
          <p:cNvPicPr>
            <a:picLocks noChangeAspect="1"/>
          </p:cNvPicPr>
          <p:nvPr/>
        </p:nvPicPr>
        <p:blipFill>
          <a:blip r:embed="rId13"/>
          <a:stretch>
            <a:fillRect/>
          </a:stretch>
        </p:blipFill>
        <p:spPr>
          <a:xfrm>
            <a:off x="1246188" y="5416550"/>
            <a:ext cx="6535737" cy="404813"/>
          </a:xfrm>
          <a:prstGeom prst="rect">
            <a:avLst/>
          </a:prstGeom>
          <a:noFill/>
          <a:ln w="9525">
            <a:noFill/>
          </a:ln>
        </p:spPr>
      </p:pic>
      <p:pic>
        <p:nvPicPr>
          <p:cNvPr id="21522" name="Picture 18"/>
          <p:cNvPicPr>
            <a:picLocks noChangeAspect="1"/>
          </p:cNvPicPr>
          <p:nvPr/>
        </p:nvPicPr>
        <p:blipFill>
          <a:blip r:embed="rId14"/>
          <a:stretch>
            <a:fillRect/>
          </a:stretch>
        </p:blipFill>
        <p:spPr>
          <a:xfrm>
            <a:off x="5202238" y="2695575"/>
            <a:ext cx="2143125" cy="857250"/>
          </a:xfrm>
          <a:prstGeom prst="rect">
            <a:avLst/>
          </a:prstGeom>
          <a:noFill/>
          <a:ln w="9525">
            <a:noFill/>
          </a:ln>
        </p:spPr>
      </p:pic>
      <p:pic>
        <p:nvPicPr>
          <p:cNvPr id="3" name="Picture 16"/>
          <p:cNvPicPr>
            <a:picLocks noChangeAspect="1"/>
          </p:cNvPicPr>
          <p:nvPr/>
        </p:nvPicPr>
        <p:blipFill>
          <a:blip r:embed="rId15"/>
          <a:stretch>
            <a:fillRect/>
          </a:stretch>
        </p:blipFill>
        <p:spPr>
          <a:xfrm>
            <a:off x="717550" y="2849563"/>
            <a:ext cx="346075" cy="731837"/>
          </a:xfrm>
          <a:prstGeom prst="rect">
            <a:avLst/>
          </a:prstGeom>
          <a:noFill/>
          <a:ln w="9525">
            <a:noFill/>
          </a:ln>
        </p:spPr>
      </p:pic>
      <p:pic>
        <p:nvPicPr>
          <p:cNvPr id="21521" name="Picture 17"/>
          <p:cNvPicPr>
            <a:picLocks noChangeAspect="1"/>
          </p:cNvPicPr>
          <p:nvPr/>
        </p:nvPicPr>
        <p:blipFill>
          <a:blip r:embed="rId16"/>
          <a:stretch>
            <a:fillRect/>
          </a:stretch>
        </p:blipFill>
        <p:spPr>
          <a:xfrm>
            <a:off x="733425" y="4068763"/>
            <a:ext cx="325438" cy="625475"/>
          </a:xfrm>
          <a:prstGeom prst="rect">
            <a:avLst/>
          </a:prstGeom>
          <a:noFill/>
          <a:ln w="9525">
            <a:noFill/>
          </a:ln>
        </p:spPr>
      </p:pic>
      <p:pic>
        <p:nvPicPr>
          <p:cNvPr id="4" name="Picture 18"/>
          <p:cNvPicPr>
            <a:picLocks noChangeAspect="1"/>
          </p:cNvPicPr>
          <p:nvPr/>
        </p:nvPicPr>
        <p:blipFill>
          <a:blip r:embed="rId7"/>
          <a:stretch>
            <a:fillRect/>
          </a:stretch>
        </p:blipFill>
        <p:spPr>
          <a:xfrm>
            <a:off x="733425" y="5321300"/>
            <a:ext cx="346075" cy="7318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21522"/>
                                        </p:tgtEl>
                                        <p:attrNameLst>
                                          <p:attrName>style.visibility</p:attrName>
                                        </p:attrNameLst>
                                      </p:cBhvr>
                                      <p:to>
                                        <p:strVal val="visible"/>
                                      </p:to>
                                    </p:set>
                                    <p:anim calcmode="lin" valueType="num">
                                      <p:cBhvr additive="base">
                                        <p:cTn id="19" dur="500" fill="hold"/>
                                        <p:tgtEl>
                                          <p:spTgt spid="21522"/>
                                        </p:tgtEl>
                                        <p:attrNameLst>
                                          <p:attrName>ppt_x</p:attrName>
                                        </p:attrNameLst>
                                      </p:cBhvr>
                                      <p:tavLst>
                                        <p:tav tm="0">
                                          <p:val>
                                            <p:strVal val="0-#ppt_w/2"/>
                                          </p:val>
                                        </p:tav>
                                        <p:tav tm="100000">
                                          <p:val>
                                            <p:strVal val="#ppt_x"/>
                                          </p:val>
                                        </p:tav>
                                      </p:tavLst>
                                    </p:anim>
                                    <p:anim calcmode="lin" valueType="num">
                                      <p:cBhvr additive="base">
                                        <p:cTn id="20" dur="500" fill="hold"/>
                                        <p:tgtEl>
                                          <p:spTgt spid="2152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514"/>
                                        </p:tgtEl>
                                        <p:attrNameLst>
                                          <p:attrName>style.visibility</p:attrName>
                                        </p:attrNameLst>
                                      </p:cBhvr>
                                      <p:to>
                                        <p:strVal val="visible"/>
                                      </p:to>
                                    </p:set>
                                    <p:animEffect transition="in" filter="wipe(left)">
                                      <p:cBhvr>
                                        <p:cTn id="25" dur="500"/>
                                        <p:tgtEl>
                                          <p:spTgt spid="215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1515"/>
                                        </p:tgtEl>
                                        <p:attrNameLst>
                                          <p:attrName>style.visibility</p:attrName>
                                        </p:attrNameLst>
                                      </p:cBhvr>
                                      <p:to>
                                        <p:strVal val="visible"/>
                                      </p:to>
                                    </p:set>
                                    <p:animEffect transition="in" filter="wipe(right)">
                                      <p:cBhvr>
                                        <p:cTn id="30" dur="500"/>
                                        <p:tgtEl>
                                          <p:spTgt spid="215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516"/>
                                        </p:tgtEl>
                                        <p:attrNameLst>
                                          <p:attrName>style.visibility</p:attrName>
                                        </p:attrNameLst>
                                      </p:cBhvr>
                                      <p:to>
                                        <p:strVal val="visible"/>
                                      </p:to>
                                    </p:set>
                                    <p:animEffect transition="in" filter="wipe(left)">
                                      <p:cBhvr>
                                        <p:cTn id="42" dur="500"/>
                                        <p:tgtEl>
                                          <p:spTgt spid="215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1517"/>
                                        </p:tgtEl>
                                        <p:attrNameLst>
                                          <p:attrName>style.visibility</p:attrName>
                                        </p:attrNameLst>
                                      </p:cBhvr>
                                      <p:to>
                                        <p:strVal val="visible"/>
                                      </p:to>
                                    </p:set>
                                    <p:animEffect transition="in" filter="wipe(right)">
                                      <p:cBhvr>
                                        <p:cTn id="47" dur="500"/>
                                        <p:tgtEl>
                                          <p:spTgt spid="2151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1521"/>
                                        </p:tgtEl>
                                        <p:attrNameLst>
                                          <p:attrName>style.visibility</p:attrName>
                                        </p:attrNameLst>
                                      </p:cBhvr>
                                      <p:to>
                                        <p:strVal val="visible"/>
                                      </p:to>
                                    </p:set>
                                    <p:anim calcmode="lin" valueType="num">
                                      <p:cBhvr>
                                        <p:cTn id="52" dur="500" fill="hold"/>
                                        <p:tgtEl>
                                          <p:spTgt spid="21521"/>
                                        </p:tgtEl>
                                        <p:attrNameLst>
                                          <p:attrName>ppt_w</p:attrName>
                                        </p:attrNameLst>
                                      </p:cBhvr>
                                      <p:tavLst>
                                        <p:tav tm="0">
                                          <p:val>
                                            <p:fltVal val="0"/>
                                          </p:val>
                                        </p:tav>
                                        <p:tav tm="100000">
                                          <p:val>
                                            <p:strVal val="#ppt_w"/>
                                          </p:val>
                                        </p:tav>
                                      </p:tavLst>
                                    </p:anim>
                                    <p:anim calcmode="lin" valueType="num">
                                      <p:cBhvr>
                                        <p:cTn id="53" dur="500" fill="hold"/>
                                        <p:tgtEl>
                                          <p:spTgt spid="21521"/>
                                        </p:tgtEl>
                                        <p:attrNameLst>
                                          <p:attrName>ppt_h</p:attrName>
                                        </p:attrNameLst>
                                      </p:cBhvr>
                                      <p:tavLst>
                                        <p:tav tm="0">
                                          <p:val>
                                            <p:fltVal val="0"/>
                                          </p:val>
                                        </p:tav>
                                        <p:tav tm="100000">
                                          <p:val>
                                            <p:strVal val="#ppt_h"/>
                                          </p:val>
                                        </p:tav>
                                      </p:tavLst>
                                    </p:anim>
                                    <p:animEffect transition="in" filter="fade">
                                      <p:cBhvr>
                                        <p:cTn id="54" dur="500"/>
                                        <p:tgtEl>
                                          <p:spTgt spid="215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1518"/>
                                        </p:tgtEl>
                                        <p:attrNameLst>
                                          <p:attrName>style.visibility</p:attrName>
                                        </p:attrNameLst>
                                      </p:cBhvr>
                                      <p:to>
                                        <p:strVal val="visible"/>
                                      </p:to>
                                    </p:set>
                                    <p:animEffect transition="in" filter="wipe(left)">
                                      <p:cBhvr>
                                        <p:cTn id="59" dur="500"/>
                                        <p:tgtEl>
                                          <p:spTgt spid="215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1520"/>
                                        </p:tgtEl>
                                        <p:attrNameLst>
                                          <p:attrName>style.visibility</p:attrName>
                                        </p:attrNameLst>
                                      </p:cBhvr>
                                      <p:to>
                                        <p:strVal val="visible"/>
                                      </p:to>
                                    </p:set>
                                    <p:animEffect transition="in" filter="wipe(right)">
                                      <p:cBhvr>
                                        <p:cTn id="64" dur="500"/>
                                        <p:tgtEl>
                                          <p:spTgt spid="21520"/>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p:cTn id="69" dur="500" fill="hold"/>
                                        <p:tgtEl>
                                          <p:spTgt spid="4"/>
                                        </p:tgtEl>
                                        <p:attrNameLst>
                                          <p:attrName>ppt_w</p:attrName>
                                        </p:attrNameLst>
                                      </p:cBhvr>
                                      <p:tavLst>
                                        <p:tav tm="0">
                                          <p:val>
                                            <p:fltVal val="0"/>
                                          </p:val>
                                        </p:tav>
                                        <p:tav tm="100000">
                                          <p:val>
                                            <p:strVal val="#ppt_w"/>
                                          </p:val>
                                        </p:tav>
                                      </p:tavLst>
                                    </p:anim>
                                    <p:anim calcmode="lin" valueType="num">
                                      <p:cBhvr>
                                        <p:cTn id="70" dur="500" fill="hold"/>
                                        <p:tgtEl>
                                          <p:spTgt spid="4"/>
                                        </p:tgtEl>
                                        <p:attrNameLst>
                                          <p:attrName>ppt_h</p:attrName>
                                        </p:attrNameLst>
                                      </p:cBhvr>
                                      <p:tavLst>
                                        <p:tav tm="0">
                                          <p:val>
                                            <p:fltVal val="0"/>
                                          </p:val>
                                        </p:tav>
                                        <p:tav tm="100000">
                                          <p:val>
                                            <p:strVal val="#ppt_h"/>
                                          </p:val>
                                        </p:tav>
                                      </p:tavLst>
                                    </p:anim>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4"/>
          <p:cNvSpPr/>
          <p:nvPr/>
        </p:nvSpPr>
        <p:spPr>
          <a:xfrm>
            <a:off x="152400" y="76200"/>
            <a:ext cx="8153400" cy="398780"/>
          </a:xfrm>
          <a:prstGeom prst="rect">
            <a:avLst/>
          </a:prstGeom>
          <a:solidFill>
            <a:schemeClr val="bg1"/>
          </a:solidFill>
          <a:ln w="9525">
            <a:noFill/>
          </a:ln>
        </p:spPr>
        <p:txBody>
          <a:bodyPr>
            <a:spAutoFit/>
          </a:bodyPr>
          <a:lstStyle/>
          <a:p>
            <a:pPr eaLnBrk="0" hangingPunct="0"/>
            <a:r>
              <a:rPr lang="en-US" altLang="en-US" sz="2000" dirty="0">
                <a:latin typeface="Times-BoldItalic" charset="0"/>
              </a:rPr>
              <a:t>Browser</a:t>
            </a:r>
          </a:p>
        </p:txBody>
      </p:sp>
      <p:pic>
        <p:nvPicPr>
          <p:cNvPr id="22532" name="Picture 4"/>
          <p:cNvPicPr>
            <a:picLocks noChangeAspect="1"/>
          </p:cNvPicPr>
          <p:nvPr/>
        </p:nvPicPr>
        <p:blipFill>
          <a:blip r:embed="rId3"/>
          <a:stretch>
            <a:fillRect/>
          </a:stretch>
        </p:blipFill>
        <p:spPr>
          <a:xfrm>
            <a:off x="193675" y="2692400"/>
            <a:ext cx="8645525" cy="2108200"/>
          </a:xfrm>
          <a:prstGeom prst="rect">
            <a:avLst/>
          </a:prstGeom>
          <a:noFill/>
          <a:ln w="9525">
            <a:noFill/>
          </a:ln>
        </p:spPr>
      </p:pic>
      <p:sp>
        <p:nvSpPr>
          <p:cNvPr id="3" name="Text Box 2"/>
          <p:cNvSpPr txBox="1"/>
          <p:nvPr/>
        </p:nvSpPr>
        <p:spPr>
          <a:xfrm>
            <a:off x="1054100" y="5172075"/>
            <a:ext cx="6570345" cy="398780"/>
          </a:xfrm>
          <a:prstGeom prst="rect">
            <a:avLst/>
          </a:prstGeom>
          <a:noFill/>
        </p:spPr>
        <p:txBody>
          <a:bodyPr wrap="square" rtlCol="0">
            <a:spAutoFit/>
          </a:bodyPr>
          <a:lstStyle/>
          <a:p>
            <a:r>
              <a:rPr lang="en-US" sz="2000">
                <a:latin typeface="Times New Roman" panose="02020603050405020304" charset="0"/>
                <a:cs typeface="Times New Roman" panose="02020603050405020304" charset="0"/>
              </a:rPr>
              <a:t>Web Server -  store web pages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Line 2"/>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7172" name="Line 3"/>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7173" name="Text Box 4"/>
          <p:cNvSpPr txBox="1"/>
          <p:nvPr/>
        </p:nvSpPr>
        <p:spPr>
          <a:xfrm>
            <a:off x="3773805" y="788035"/>
            <a:ext cx="950595" cy="583565"/>
          </a:xfrm>
          <a:prstGeom prst="rect">
            <a:avLst/>
          </a:prstGeom>
          <a:noFill/>
          <a:ln w="9525">
            <a:noFill/>
          </a:ln>
        </p:spPr>
        <p:txBody>
          <a:bodyPr wrap="none">
            <a:spAutoFit/>
          </a:bodyPr>
          <a:lstStyle/>
          <a:p>
            <a:r>
              <a:rPr i="1" dirty="0">
                <a:latin typeface="Times New Roman" panose="02020603050405020304" charset="0"/>
              </a:rPr>
              <a:t>URL</a:t>
            </a:r>
          </a:p>
        </p:txBody>
      </p:sp>
      <p:pic>
        <p:nvPicPr>
          <p:cNvPr id="7175" name="Picture 6"/>
          <p:cNvPicPr>
            <a:picLocks noChangeAspect="1"/>
          </p:cNvPicPr>
          <p:nvPr/>
        </p:nvPicPr>
        <p:blipFill>
          <a:blip r:embed="rId3"/>
          <a:stretch>
            <a:fillRect/>
          </a:stretch>
        </p:blipFill>
        <p:spPr>
          <a:xfrm>
            <a:off x="679450" y="3225800"/>
            <a:ext cx="7550150" cy="736600"/>
          </a:xfrm>
          <a:prstGeom prst="rect">
            <a:avLst/>
          </a:prstGeom>
          <a:noFill/>
          <a:ln w="9525">
            <a:noFill/>
          </a:ln>
        </p:spPr>
      </p:pic>
      <p:sp>
        <p:nvSpPr>
          <p:cNvPr id="7176" name="TextBox 7"/>
          <p:cNvSpPr txBox="1"/>
          <p:nvPr/>
        </p:nvSpPr>
        <p:spPr>
          <a:xfrm>
            <a:off x="685800" y="4267200"/>
            <a:ext cx="1549400" cy="1570038"/>
          </a:xfrm>
          <a:prstGeom prst="rect">
            <a:avLst/>
          </a:prstGeom>
          <a:noFill/>
          <a:ln w="9525">
            <a:noFill/>
          </a:ln>
        </p:spPr>
        <p:txBody>
          <a:bodyPr wrap="none">
            <a:spAutoFit/>
          </a:bodyPr>
          <a:lstStyle/>
          <a:p>
            <a:r>
              <a:rPr dirty="0">
                <a:latin typeface="Arial" panose="020B0604020202020204" pitchFamily="34" charset="0"/>
              </a:rPr>
              <a:t>http://</a:t>
            </a:r>
          </a:p>
          <a:p>
            <a:r>
              <a:rPr dirty="0">
                <a:latin typeface="Arial" panose="020B0604020202020204" pitchFamily="34" charset="0"/>
              </a:rPr>
              <a:t>https://</a:t>
            </a:r>
          </a:p>
          <a:p>
            <a:r>
              <a:rPr dirty="0">
                <a:latin typeface="Arial" panose="020B0604020202020204" pitchFamily="34" charset="0"/>
              </a:rPr>
              <a:t>ftp://</a:t>
            </a:r>
          </a:p>
        </p:txBody>
      </p:sp>
      <p:sp>
        <p:nvSpPr>
          <p:cNvPr id="7177" name="TextBox 8"/>
          <p:cNvSpPr txBox="1"/>
          <p:nvPr/>
        </p:nvSpPr>
        <p:spPr>
          <a:xfrm>
            <a:off x="4724400" y="4267200"/>
            <a:ext cx="3505200" cy="584200"/>
          </a:xfrm>
          <a:prstGeom prst="rect">
            <a:avLst/>
          </a:prstGeom>
          <a:noFill/>
          <a:ln w="9525">
            <a:noFill/>
          </a:ln>
        </p:spPr>
        <p:txBody>
          <a:bodyPr>
            <a:spAutoFit/>
          </a:bodyPr>
          <a:lstStyle/>
          <a:p>
            <a:r>
              <a:rPr dirty="0">
                <a:latin typeface="Arial" panose="020B0604020202020204" pitchFamily="34" charset="0"/>
              </a:rPr>
              <a:t>80 by default</a:t>
            </a:r>
          </a:p>
        </p:txBody>
      </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1033</Words>
  <Application>Microsoft Office PowerPoint</Application>
  <PresentationFormat>On-screen Show (4:3)</PresentationFormat>
  <Paragraphs>157</Paragraphs>
  <Slides>40</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0</vt:i4>
      </vt:variant>
      <vt:variant>
        <vt:lpstr>Slide Titles</vt:lpstr>
      </vt:variant>
      <vt:variant>
        <vt:i4>40</vt:i4>
      </vt:variant>
    </vt:vector>
  </HeadingPairs>
  <TitlesOfParts>
    <vt:vector size="54" baseType="lpstr">
      <vt:lpstr>宋体</vt:lpstr>
      <vt:lpstr>Arial</vt:lpstr>
      <vt:lpstr>Arial Black</vt:lpstr>
      <vt:lpstr>Baby Kruffy</vt:lpstr>
      <vt:lpstr>Tahoma</vt:lpstr>
      <vt:lpstr>Times</vt:lpstr>
      <vt:lpstr>Times New Roman</vt:lpstr>
      <vt:lpstr>Times-BoldItalic</vt:lpstr>
      <vt:lpstr>Times-Roman</vt:lpstr>
      <vt:lpstr>Verdana</vt:lpstr>
      <vt:lpstr>Wingdings</vt:lpstr>
      <vt:lpstr>ヒラギノ角ゴ Pro W3</vt:lpstr>
      <vt:lpstr>1_Default Design</vt:lpstr>
      <vt:lpstr>2_Default Design</vt:lpstr>
      <vt:lpstr>PowerPoint Presentation</vt:lpstr>
      <vt:lpstr>PowerPoint Presentation</vt:lpstr>
      <vt:lpstr>PowerPoint Presentation</vt:lpstr>
      <vt:lpstr>WWW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vt:lpstr>
      <vt:lpstr>PowerPoint Presentation</vt:lpstr>
      <vt:lpstr>Non - Persistent Connection</vt:lpstr>
      <vt:lpstr>PowerPoint Presentation</vt:lpstr>
      <vt:lpstr>Persistent Connection</vt:lpstr>
      <vt:lpstr>PowerPoint Presentation</vt:lpstr>
      <vt:lpstr>PowerPoint Presentation</vt:lpstr>
      <vt:lpstr>PowerPoint Presentation</vt:lpstr>
      <vt:lpstr>PowerPoint Presentation</vt:lpstr>
      <vt:lpstr>PowerPoint Presentation</vt:lpstr>
      <vt:lpstr>Status Code</vt:lpstr>
      <vt:lpstr>PowerPoint Presentation</vt:lpstr>
      <vt:lpstr>PowerPoint Presentation</vt:lpstr>
      <vt:lpstr>PowerPoint Presentation</vt:lpstr>
      <vt:lpstr>Cookies</vt:lpstr>
      <vt:lpstr>Cookies</vt:lpstr>
      <vt:lpstr>Cookies</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656</cp:revision>
  <dcterms:created xsi:type="dcterms:W3CDTF">2008-07-27T22:34:00Z</dcterms:created>
  <dcterms:modified xsi:type="dcterms:W3CDTF">2020-09-09T03:12:22Z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